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22"/>
  </p:notesMasterIdLst>
  <p:sldIdLst>
    <p:sldId id="257" r:id="rId3"/>
    <p:sldId id="259" r:id="rId4"/>
    <p:sldId id="260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264" r:id="rId17"/>
    <p:sldId id="371" r:id="rId18"/>
    <p:sldId id="372" r:id="rId19"/>
    <p:sldId id="385" r:id="rId20"/>
    <p:sldId id="401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3" userDrawn="1">
          <p15:clr>
            <a:srgbClr val="A4A3A4"/>
          </p15:clr>
        </p15:guide>
        <p15:guide id="2" orient="horz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597" autoAdjust="0"/>
  </p:normalViewPr>
  <p:slideViewPr>
    <p:cSldViewPr snapToGrid="0" showGuides="1">
      <p:cViewPr varScale="1">
        <p:scale>
          <a:sx n="73" d="100"/>
          <a:sy n="73" d="100"/>
        </p:scale>
        <p:origin x="80" y="316"/>
      </p:cViewPr>
      <p:guideLst>
        <p:guide pos="393"/>
        <p:guide orient="horz" pos="38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8926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.png"/><Relationship Id="rId5" Type="http://schemas.openxmlformats.org/officeDocument/2006/relationships/tags" Target="../tags/tag6.xml"/><Relationship Id="rId10" Type="http://schemas.openxmlformats.org/officeDocument/2006/relationships/image" Target="file:///C:\Users\1V994W2\Documents\Tencent%20Files\574576071\FileRecv\&#25340;&#35013;&#32032;&#26448;\&#21830;&#21153;&#25968;&#25454;-10\\01\subject_holdleft_41,235,255_0_staid_full_0.png" TargetMode="External"/><Relationship Id="rId4" Type="http://schemas.openxmlformats.org/officeDocument/2006/relationships/tags" Target="../tags/tag5.xml"/><Relationship Id="rId9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0B71EDAC-75AA-4B7E-AA2A-32D22A714DA1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zh-CN" altLang="en-US" smtClean="0"/>
              <a:t>‹#›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j-lt"/>
                <a:ea typeface="+mj-ea"/>
                <a:cs typeface="+mj-cs"/>
                <a:sym typeface="Wingdings" panose="05000000000000000000"/>
              </a:defRPr>
            </a:lvl1pPr>
            <a:lvl2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2pPr>
            <a:lvl3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3pPr>
            <a:lvl4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4pPr>
            <a:lvl5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5pPr>
            <a:lvl6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6pPr>
            <a:lvl7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7pPr>
            <a:lvl8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8pPr>
            <a:lvl9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9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文本占位符 2"/>
          <p:cNvSpPr txBox="1"/>
          <p:nvPr/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4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0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8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单击此处编辑母版文本样式</a:t>
            </a:r>
          </a:p>
        </p:txBody>
      </p:sp>
      <p:sp>
        <p:nvSpPr>
          <p:cNvPr id="9" name="内容占位符 3"/>
          <p:cNvSpPr txBox="1"/>
          <p:nvPr/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0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514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971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429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886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单击此处编辑母版文本样式</a:t>
            </a: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二级</a:t>
            </a:r>
          </a:p>
          <a:p>
            <a:pPr lvl="2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三级</a:t>
            </a:r>
          </a:p>
          <a:p>
            <a:pPr lvl="3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四级</a:t>
            </a:r>
          </a:p>
          <a:p>
            <a:pPr lvl="4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五级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2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92811"/>
            <a:ext cx="5486400" cy="4872378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720091" cy="717221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3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2025/6/8</a:t>
            </a:fld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6"/>
            </p:custDataLst>
          </p:nvPr>
        </p:nvSpPr>
        <p:spPr>
          <a:xfrm>
            <a:off x="812444" y="3461068"/>
            <a:ext cx="4775239" cy="1111250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7"/>
            </p:custDataLst>
          </p:nvPr>
        </p:nvSpPr>
        <p:spPr>
          <a:xfrm>
            <a:off x="762319" y="2285686"/>
            <a:ext cx="4825365" cy="970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  <p:extLst>
      <p:ext uri="{BB962C8B-B14F-4D97-AF65-F5344CB8AC3E}">
        <p14:creationId xmlns:p14="http://schemas.microsoft.com/office/powerpoint/2010/main" val="313047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DA2CC75-8280-4D50-8556-C2874ADEF926}" type="datetimeFigureOut">
              <a:rPr lang="zh-CN" altLang="en-US" smtClean="0"/>
              <a:pPr/>
              <a:t>2025/6/8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E190E77-D57C-49F8-ADC2-FB99C50EBC2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ransition/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microsoft.com/office/2007/relationships/hdphoto" Target="../media/hdphoto1.wdp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microsoft.com/office/2007/relationships/hdphoto" Target="../media/hdphoto1.wdp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43.xml"/><Relationship Id="rId7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8.xml"/><Relationship Id="rId7" Type="http://schemas.openxmlformats.org/officeDocument/2006/relationships/image" Target="../media/image18.jpe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9" Type="http://schemas.openxmlformats.org/officeDocument/2006/relationships/image" Target="file:///C:\Users\1V994W2\PycharmProjects\PPT_Background_Generation/pic_temp/0_pic_quater_right_down.pn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20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18.jpe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microsoft.com/office/2007/relationships/hdphoto" Target="../media/hdphoto1.wdp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6.png"/><Relationship Id="rId5" Type="http://schemas.openxmlformats.org/officeDocument/2006/relationships/tags" Target="../tags/tag24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3.xml"/><Relationship Id="rId9" Type="http://schemas.openxmlformats.org/officeDocument/2006/relationships/tags" Target="../tags/tag28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87" b="1397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矩形 14"/>
          <p:cNvSpPr/>
          <p:nvPr/>
        </p:nvSpPr>
        <p:spPr>
          <a:xfrm flipH="1">
            <a:off x="-426720" y="0"/>
            <a:ext cx="10312400" cy="6858000"/>
          </a:xfrm>
          <a:prstGeom prst="rect">
            <a:avLst/>
          </a:prstGeom>
          <a:gradFill flip="none" rotWithShape="1">
            <a:gsLst>
              <a:gs pos="0">
                <a:srgbClr val="0A1425"/>
              </a:gs>
              <a:gs pos="100000">
                <a:srgbClr val="0A1425">
                  <a:alpha val="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51552" y="1189381"/>
            <a:ext cx="159530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目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831628" y="2870191"/>
            <a:ext cx="159530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算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141706" y="2870191"/>
            <a:ext cx="159530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法</a:t>
            </a:r>
          </a:p>
        </p:txBody>
      </p:sp>
      <p:sp>
        <p:nvSpPr>
          <p:cNvPr id="29" name="矩形: 圆角 28"/>
          <p:cNvSpPr/>
          <p:nvPr/>
        </p:nvSpPr>
        <p:spPr>
          <a:xfrm>
            <a:off x="5556250" y="881604"/>
            <a:ext cx="1079500" cy="453822"/>
          </a:xfrm>
          <a:prstGeom prst="roundRect">
            <a:avLst>
              <a:gd name="adj" fmla="val 31183"/>
            </a:avLst>
          </a:prstGeom>
          <a:solidFill>
            <a:srgbClr val="0A1627"/>
          </a:solidFill>
          <a:ln>
            <a:solidFill>
              <a:srgbClr val="02E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优设标题黑" panose="00000500000000000000" pitchFamily="2" charset="-122"/>
                <a:ea typeface="优设标题黑" panose="00000500000000000000" pitchFamily="2" charset="-122"/>
              </a:rPr>
              <a:t>2025</a:t>
            </a:r>
            <a:endParaRPr lang="zh-CN" altLang="en-US" sz="2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33" name="平行四边形 32"/>
          <p:cNvSpPr/>
          <p:nvPr/>
        </p:nvSpPr>
        <p:spPr>
          <a:xfrm flipH="1">
            <a:off x="2099128" y="1164772"/>
            <a:ext cx="846732" cy="69830"/>
          </a:xfrm>
          <a:prstGeom prst="parallelogram">
            <a:avLst/>
          </a:prstGeom>
          <a:gradFill flip="none" rotWithShape="1">
            <a:gsLst>
              <a:gs pos="0">
                <a:srgbClr val="02E7FF">
                  <a:alpha val="52000"/>
                </a:srgbClr>
              </a:gs>
              <a:gs pos="100000">
                <a:srgbClr val="02E7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21917" y="4652779"/>
            <a:ext cx="5865779" cy="377824"/>
            <a:chOff x="418289" y="4618039"/>
            <a:chExt cx="5865779" cy="377824"/>
          </a:xfrm>
        </p:grpSpPr>
        <p:sp>
          <p:nvSpPr>
            <p:cNvPr id="32" name="平行四边形 31"/>
            <p:cNvSpPr/>
            <p:nvPr/>
          </p:nvSpPr>
          <p:spPr>
            <a:xfrm>
              <a:off x="418289" y="4618039"/>
              <a:ext cx="5865779" cy="377824"/>
            </a:xfrm>
            <a:prstGeom prst="parallelogram">
              <a:avLst/>
            </a:prstGeom>
            <a:gradFill flip="none" rotWithShape="1">
              <a:gsLst>
                <a:gs pos="0">
                  <a:srgbClr val="02E7FF"/>
                </a:gs>
                <a:gs pos="100000">
                  <a:srgbClr val="02E7F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PA-文本框 88"/>
            <p:cNvSpPr txBox="1"/>
            <p:nvPr>
              <p:custDataLst>
                <p:tags r:id="rId2"/>
              </p:custDataLst>
            </p:nvPr>
          </p:nvSpPr>
          <p:spPr>
            <a:xfrm>
              <a:off x="1001949" y="4698736"/>
              <a:ext cx="496110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hangingPunct="0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H" panose="00020600040101010101" pitchFamily="18" charset="-122"/>
                  <a:sym typeface="+mn-lt"/>
                </a:rPr>
                <a:t>404NotFound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H" panose="00020600040101010101" pitchFamily="18" charset="-122"/>
                  <a:sym typeface="+mn-lt"/>
                </a:rPr>
                <a:t>队伍项目介绍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733868" y="5354674"/>
            <a:ext cx="3712993" cy="338554"/>
            <a:chOff x="3988129" y="2324100"/>
            <a:chExt cx="3712993" cy="338554"/>
          </a:xfrm>
        </p:grpSpPr>
        <p:grpSp>
          <p:nvGrpSpPr>
            <p:cNvPr id="36" name="组合 35"/>
            <p:cNvGrpSpPr/>
            <p:nvPr/>
          </p:nvGrpSpPr>
          <p:grpSpPr>
            <a:xfrm>
              <a:off x="3988129" y="2324100"/>
              <a:ext cx="1740821" cy="338554"/>
              <a:chOff x="3988129" y="2324100"/>
              <a:chExt cx="1740821" cy="338554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4115521" y="2324100"/>
                <a:ext cx="16134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思源宋体 CN Heavy" pitchFamily="18" charset="-122"/>
                    <a:ea typeface="思源宋体 CN Heavy" pitchFamily="18" charset="-122"/>
                    <a:cs typeface="阿里巴巴普惠体 R" panose="00020600040101010101" pitchFamily="18" charset="-122"/>
                  </a:rPr>
                  <a:t>主讲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思源宋体 CN Heavy" pitchFamily="18" charset="-122"/>
                    <a:ea typeface="思源宋体 CN Heavy" pitchFamily="18" charset="-122"/>
                    <a:cs typeface="阿里巴巴普惠体 R" panose="00020600040101010101" pitchFamily="18" charset="-122"/>
                  </a:rPr>
                  <a:t>: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思源宋体 CN Heavy" pitchFamily="18" charset="-122"/>
                    <a:ea typeface="思源宋体 CN Heavy" pitchFamily="18" charset="-122"/>
                    <a:cs typeface="阿里巴巴普惠体 B" panose="00020600040101010101" pitchFamily="18" charset="-122"/>
                  </a:rPr>
                  <a:t>一枕槐安</a:t>
                </a:r>
                <a:endParaRPr lang="en-US" altLang="zh-CN" sz="1600" dirty="0">
                  <a:solidFill>
                    <a:schemeClr val="bg1"/>
                  </a:solidFill>
                  <a:latin typeface="思源宋体 CN Heavy" pitchFamily="18" charset="-122"/>
                  <a:ea typeface="思源宋体 CN Heavy" pitchFamily="18" charset="-122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38" name="man-with-bow_56788"/>
              <p:cNvSpPr/>
              <p:nvPr/>
            </p:nvSpPr>
            <p:spPr>
              <a:xfrm>
                <a:off x="3988129" y="2400638"/>
                <a:ext cx="150410" cy="163923"/>
              </a:xfrm>
              <a:custGeom>
                <a:avLst/>
                <a:gdLst>
                  <a:gd name="connsiteX0" fmla="*/ 188888 w 557678"/>
                  <a:gd name="connsiteY0" fmla="*/ 367011 h 607780"/>
                  <a:gd name="connsiteX1" fmla="*/ 199785 w 557678"/>
                  <a:gd name="connsiteY1" fmla="*/ 373977 h 607780"/>
                  <a:gd name="connsiteX2" fmla="*/ 278839 w 557678"/>
                  <a:gd name="connsiteY2" fmla="*/ 490974 h 607780"/>
                  <a:gd name="connsiteX3" fmla="*/ 357893 w 557678"/>
                  <a:gd name="connsiteY3" fmla="*/ 373977 h 607780"/>
                  <a:gd name="connsiteX4" fmla="*/ 368886 w 557678"/>
                  <a:gd name="connsiteY4" fmla="*/ 367011 h 607780"/>
                  <a:gd name="connsiteX5" fmla="*/ 374908 w 557678"/>
                  <a:gd name="connsiteY5" fmla="*/ 368729 h 607780"/>
                  <a:gd name="connsiteX6" fmla="*/ 557678 w 557678"/>
                  <a:gd name="connsiteY6" fmla="*/ 480572 h 607780"/>
                  <a:gd name="connsiteX7" fmla="*/ 557678 w 557678"/>
                  <a:gd name="connsiteY7" fmla="*/ 607780 h 607780"/>
                  <a:gd name="connsiteX8" fmla="*/ 278839 w 557678"/>
                  <a:gd name="connsiteY8" fmla="*/ 607780 h 607780"/>
                  <a:gd name="connsiteX9" fmla="*/ 0 w 557678"/>
                  <a:gd name="connsiteY9" fmla="*/ 607780 h 607780"/>
                  <a:gd name="connsiteX10" fmla="*/ 0 w 557678"/>
                  <a:gd name="connsiteY10" fmla="*/ 480572 h 607780"/>
                  <a:gd name="connsiteX11" fmla="*/ 182770 w 557678"/>
                  <a:gd name="connsiteY11" fmla="*/ 368729 h 607780"/>
                  <a:gd name="connsiteX12" fmla="*/ 188888 w 557678"/>
                  <a:gd name="connsiteY12" fmla="*/ 367011 h 607780"/>
                  <a:gd name="connsiteX13" fmla="*/ 233347 w 557678"/>
                  <a:gd name="connsiteY13" fmla="*/ 332928 h 607780"/>
                  <a:gd name="connsiteX14" fmla="*/ 235832 w 557678"/>
                  <a:gd name="connsiteY14" fmla="*/ 333119 h 607780"/>
                  <a:gd name="connsiteX15" fmla="*/ 236501 w 557678"/>
                  <a:gd name="connsiteY15" fmla="*/ 333214 h 607780"/>
                  <a:gd name="connsiteX16" fmla="*/ 236692 w 557678"/>
                  <a:gd name="connsiteY16" fmla="*/ 333214 h 607780"/>
                  <a:gd name="connsiteX17" fmla="*/ 237934 w 557678"/>
                  <a:gd name="connsiteY17" fmla="*/ 333596 h 607780"/>
                  <a:gd name="connsiteX18" fmla="*/ 238508 w 557678"/>
                  <a:gd name="connsiteY18" fmla="*/ 333787 h 607780"/>
                  <a:gd name="connsiteX19" fmla="*/ 239177 w 557678"/>
                  <a:gd name="connsiteY19" fmla="*/ 333977 h 607780"/>
                  <a:gd name="connsiteX20" fmla="*/ 243478 w 557678"/>
                  <a:gd name="connsiteY20" fmla="*/ 336553 h 607780"/>
                  <a:gd name="connsiteX21" fmla="*/ 264981 w 557678"/>
                  <a:gd name="connsiteY21" fmla="*/ 353724 h 607780"/>
                  <a:gd name="connsiteX22" fmla="*/ 267657 w 557678"/>
                  <a:gd name="connsiteY22" fmla="*/ 353820 h 607780"/>
                  <a:gd name="connsiteX23" fmla="*/ 278839 w 557678"/>
                  <a:gd name="connsiteY23" fmla="*/ 353724 h 607780"/>
                  <a:gd name="connsiteX24" fmla="*/ 290021 w 557678"/>
                  <a:gd name="connsiteY24" fmla="*/ 353820 h 607780"/>
                  <a:gd name="connsiteX25" fmla="*/ 292792 w 557678"/>
                  <a:gd name="connsiteY25" fmla="*/ 353724 h 607780"/>
                  <a:gd name="connsiteX26" fmla="*/ 314200 w 557678"/>
                  <a:gd name="connsiteY26" fmla="*/ 336553 h 607780"/>
                  <a:gd name="connsiteX27" fmla="*/ 318596 w 557678"/>
                  <a:gd name="connsiteY27" fmla="*/ 333977 h 607780"/>
                  <a:gd name="connsiteX28" fmla="*/ 319265 w 557678"/>
                  <a:gd name="connsiteY28" fmla="*/ 333787 h 607780"/>
                  <a:gd name="connsiteX29" fmla="*/ 319743 w 557678"/>
                  <a:gd name="connsiteY29" fmla="*/ 333596 h 607780"/>
                  <a:gd name="connsiteX30" fmla="*/ 321081 w 557678"/>
                  <a:gd name="connsiteY30" fmla="*/ 333214 h 607780"/>
                  <a:gd name="connsiteX31" fmla="*/ 321272 w 557678"/>
                  <a:gd name="connsiteY31" fmla="*/ 333214 h 607780"/>
                  <a:gd name="connsiteX32" fmla="*/ 321846 w 557678"/>
                  <a:gd name="connsiteY32" fmla="*/ 333119 h 607780"/>
                  <a:gd name="connsiteX33" fmla="*/ 324426 w 557678"/>
                  <a:gd name="connsiteY33" fmla="*/ 332928 h 607780"/>
                  <a:gd name="connsiteX34" fmla="*/ 340195 w 557678"/>
                  <a:gd name="connsiteY34" fmla="*/ 347905 h 607780"/>
                  <a:gd name="connsiteX35" fmla="*/ 340195 w 557678"/>
                  <a:gd name="connsiteY35" fmla="*/ 380912 h 607780"/>
                  <a:gd name="connsiteX36" fmla="*/ 324426 w 557678"/>
                  <a:gd name="connsiteY36" fmla="*/ 396366 h 607780"/>
                  <a:gd name="connsiteX37" fmla="*/ 314869 w 557678"/>
                  <a:gd name="connsiteY37" fmla="*/ 393123 h 607780"/>
                  <a:gd name="connsiteX38" fmla="*/ 294417 w 557678"/>
                  <a:gd name="connsiteY38" fmla="*/ 374807 h 607780"/>
                  <a:gd name="connsiteX39" fmla="*/ 278839 w 557678"/>
                  <a:gd name="connsiteY39" fmla="*/ 374902 h 607780"/>
                  <a:gd name="connsiteX40" fmla="*/ 263261 w 557678"/>
                  <a:gd name="connsiteY40" fmla="*/ 374807 h 607780"/>
                  <a:gd name="connsiteX41" fmla="*/ 242809 w 557678"/>
                  <a:gd name="connsiteY41" fmla="*/ 393123 h 607780"/>
                  <a:gd name="connsiteX42" fmla="*/ 233347 w 557678"/>
                  <a:gd name="connsiteY42" fmla="*/ 396366 h 607780"/>
                  <a:gd name="connsiteX43" fmla="*/ 217482 w 557678"/>
                  <a:gd name="connsiteY43" fmla="*/ 380912 h 607780"/>
                  <a:gd name="connsiteX44" fmla="*/ 217482 w 557678"/>
                  <a:gd name="connsiteY44" fmla="*/ 347905 h 607780"/>
                  <a:gd name="connsiteX45" fmla="*/ 233347 w 557678"/>
                  <a:gd name="connsiteY45" fmla="*/ 332928 h 607780"/>
                  <a:gd name="connsiteX46" fmla="*/ 277214 w 557678"/>
                  <a:gd name="connsiteY46" fmla="*/ 0 h 607780"/>
                  <a:gd name="connsiteX47" fmla="*/ 278552 w 557678"/>
                  <a:gd name="connsiteY47" fmla="*/ 0 h 607780"/>
                  <a:gd name="connsiteX48" fmla="*/ 278744 w 557678"/>
                  <a:gd name="connsiteY48" fmla="*/ 0 h 607780"/>
                  <a:gd name="connsiteX49" fmla="*/ 278839 w 557678"/>
                  <a:gd name="connsiteY49" fmla="*/ 0 h 607780"/>
                  <a:gd name="connsiteX50" fmla="*/ 278935 w 557678"/>
                  <a:gd name="connsiteY50" fmla="*/ 0 h 607780"/>
                  <a:gd name="connsiteX51" fmla="*/ 279222 w 557678"/>
                  <a:gd name="connsiteY51" fmla="*/ 0 h 607780"/>
                  <a:gd name="connsiteX52" fmla="*/ 280560 w 557678"/>
                  <a:gd name="connsiteY52" fmla="*/ 0 h 607780"/>
                  <a:gd name="connsiteX53" fmla="*/ 404758 w 557678"/>
                  <a:gd name="connsiteY53" fmla="*/ 105659 h 607780"/>
                  <a:gd name="connsiteX54" fmla="*/ 396727 w 557678"/>
                  <a:gd name="connsiteY54" fmla="*/ 160159 h 607780"/>
                  <a:gd name="connsiteX55" fmla="*/ 408009 w 557678"/>
                  <a:gd name="connsiteY55" fmla="*/ 186120 h 607780"/>
                  <a:gd name="connsiteX56" fmla="*/ 379039 w 557678"/>
                  <a:gd name="connsiteY56" fmla="*/ 238616 h 607780"/>
                  <a:gd name="connsiteX57" fmla="*/ 317179 w 557678"/>
                  <a:gd name="connsiteY57" fmla="*/ 313541 h 607780"/>
                  <a:gd name="connsiteX58" fmla="*/ 278935 w 557678"/>
                  <a:gd name="connsiteY58" fmla="*/ 322131 h 607780"/>
                  <a:gd name="connsiteX59" fmla="*/ 278839 w 557678"/>
                  <a:gd name="connsiteY59" fmla="*/ 322131 h 607780"/>
                  <a:gd name="connsiteX60" fmla="*/ 278744 w 557678"/>
                  <a:gd name="connsiteY60" fmla="*/ 322131 h 607780"/>
                  <a:gd name="connsiteX61" fmla="*/ 240499 w 557678"/>
                  <a:gd name="connsiteY61" fmla="*/ 313541 h 607780"/>
                  <a:gd name="connsiteX62" fmla="*/ 178734 w 557678"/>
                  <a:gd name="connsiteY62" fmla="*/ 238616 h 607780"/>
                  <a:gd name="connsiteX63" fmla="*/ 149669 w 557678"/>
                  <a:gd name="connsiteY63" fmla="*/ 186120 h 607780"/>
                  <a:gd name="connsiteX64" fmla="*/ 161046 w 557678"/>
                  <a:gd name="connsiteY64" fmla="*/ 160159 h 607780"/>
                  <a:gd name="connsiteX65" fmla="*/ 153015 w 557678"/>
                  <a:gd name="connsiteY65" fmla="*/ 105659 h 607780"/>
                  <a:gd name="connsiteX66" fmla="*/ 277214 w 557678"/>
                  <a:gd name="connsiteY66" fmla="*/ 0 h 60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557678" h="607780">
                    <a:moveTo>
                      <a:pt x="188888" y="367011"/>
                    </a:moveTo>
                    <a:cubicBezTo>
                      <a:pt x="193667" y="367011"/>
                      <a:pt x="197873" y="369874"/>
                      <a:pt x="199785" y="373977"/>
                    </a:cubicBezTo>
                    <a:cubicBezTo>
                      <a:pt x="218808" y="405851"/>
                      <a:pt x="254177" y="489256"/>
                      <a:pt x="278839" y="490974"/>
                    </a:cubicBezTo>
                    <a:cubicBezTo>
                      <a:pt x="303502" y="489256"/>
                      <a:pt x="338870" y="405851"/>
                      <a:pt x="357893" y="373977"/>
                    </a:cubicBezTo>
                    <a:cubicBezTo>
                      <a:pt x="359900" y="369874"/>
                      <a:pt x="364011" y="367011"/>
                      <a:pt x="368886" y="367011"/>
                    </a:cubicBezTo>
                    <a:cubicBezTo>
                      <a:pt x="371085" y="367011"/>
                      <a:pt x="372996" y="367870"/>
                      <a:pt x="374908" y="368729"/>
                    </a:cubicBezTo>
                    <a:cubicBezTo>
                      <a:pt x="382269" y="371878"/>
                      <a:pt x="557678" y="427132"/>
                      <a:pt x="557678" y="480572"/>
                    </a:cubicBezTo>
                    <a:lnTo>
                      <a:pt x="557678" y="607780"/>
                    </a:lnTo>
                    <a:lnTo>
                      <a:pt x="278839" y="607780"/>
                    </a:lnTo>
                    <a:lnTo>
                      <a:pt x="0" y="607780"/>
                    </a:lnTo>
                    <a:lnTo>
                      <a:pt x="0" y="480572"/>
                    </a:lnTo>
                    <a:cubicBezTo>
                      <a:pt x="0" y="421120"/>
                      <a:pt x="175314" y="371687"/>
                      <a:pt x="182770" y="368729"/>
                    </a:cubicBezTo>
                    <a:cubicBezTo>
                      <a:pt x="184682" y="367870"/>
                      <a:pt x="186593" y="367011"/>
                      <a:pt x="188888" y="367011"/>
                    </a:cubicBezTo>
                    <a:close/>
                    <a:moveTo>
                      <a:pt x="233347" y="332928"/>
                    </a:moveTo>
                    <a:cubicBezTo>
                      <a:pt x="234207" y="332928"/>
                      <a:pt x="235067" y="332928"/>
                      <a:pt x="235832" y="333119"/>
                    </a:cubicBezTo>
                    <a:cubicBezTo>
                      <a:pt x="236023" y="333119"/>
                      <a:pt x="236310" y="333119"/>
                      <a:pt x="236501" y="333214"/>
                    </a:cubicBezTo>
                    <a:cubicBezTo>
                      <a:pt x="236501" y="333214"/>
                      <a:pt x="236596" y="333214"/>
                      <a:pt x="236692" y="333214"/>
                    </a:cubicBezTo>
                    <a:cubicBezTo>
                      <a:pt x="237074" y="333310"/>
                      <a:pt x="237552" y="333405"/>
                      <a:pt x="237934" y="333596"/>
                    </a:cubicBezTo>
                    <a:cubicBezTo>
                      <a:pt x="238126" y="333596"/>
                      <a:pt x="238317" y="333691"/>
                      <a:pt x="238508" y="333787"/>
                    </a:cubicBezTo>
                    <a:cubicBezTo>
                      <a:pt x="238699" y="333787"/>
                      <a:pt x="238890" y="333882"/>
                      <a:pt x="239177" y="333977"/>
                    </a:cubicBezTo>
                    <a:cubicBezTo>
                      <a:pt x="240706" y="334645"/>
                      <a:pt x="242140" y="335504"/>
                      <a:pt x="243478" y="336553"/>
                    </a:cubicBezTo>
                    <a:cubicBezTo>
                      <a:pt x="250836" y="342372"/>
                      <a:pt x="255615" y="353056"/>
                      <a:pt x="264981" y="353724"/>
                    </a:cubicBezTo>
                    <a:cubicBezTo>
                      <a:pt x="265841" y="353820"/>
                      <a:pt x="266797" y="353820"/>
                      <a:pt x="267657" y="353820"/>
                    </a:cubicBezTo>
                    <a:cubicBezTo>
                      <a:pt x="268517" y="353820"/>
                      <a:pt x="274060" y="353724"/>
                      <a:pt x="278839" y="353724"/>
                    </a:cubicBezTo>
                    <a:cubicBezTo>
                      <a:pt x="283617" y="353724"/>
                      <a:pt x="289256" y="353820"/>
                      <a:pt x="290021" y="353820"/>
                    </a:cubicBezTo>
                    <a:cubicBezTo>
                      <a:pt x="290976" y="353820"/>
                      <a:pt x="291836" y="353820"/>
                      <a:pt x="292792" y="353724"/>
                    </a:cubicBezTo>
                    <a:cubicBezTo>
                      <a:pt x="302158" y="353056"/>
                      <a:pt x="306841" y="342372"/>
                      <a:pt x="314200" y="336553"/>
                    </a:cubicBezTo>
                    <a:cubicBezTo>
                      <a:pt x="315538" y="335504"/>
                      <a:pt x="316972" y="334645"/>
                      <a:pt x="318596" y="333977"/>
                    </a:cubicBezTo>
                    <a:cubicBezTo>
                      <a:pt x="318787" y="333882"/>
                      <a:pt x="318979" y="333787"/>
                      <a:pt x="319265" y="333787"/>
                    </a:cubicBezTo>
                    <a:cubicBezTo>
                      <a:pt x="319456" y="333691"/>
                      <a:pt x="319648" y="333596"/>
                      <a:pt x="319743" y="333596"/>
                    </a:cubicBezTo>
                    <a:cubicBezTo>
                      <a:pt x="320221" y="333405"/>
                      <a:pt x="320603" y="333310"/>
                      <a:pt x="321081" y="333214"/>
                    </a:cubicBezTo>
                    <a:cubicBezTo>
                      <a:pt x="321081" y="333214"/>
                      <a:pt x="321177" y="333214"/>
                      <a:pt x="321272" y="333214"/>
                    </a:cubicBezTo>
                    <a:cubicBezTo>
                      <a:pt x="321463" y="333119"/>
                      <a:pt x="321654" y="333119"/>
                      <a:pt x="321846" y="333119"/>
                    </a:cubicBezTo>
                    <a:cubicBezTo>
                      <a:pt x="322706" y="332928"/>
                      <a:pt x="323566" y="332928"/>
                      <a:pt x="324426" y="332928"/>
                    </a:cubicBezTo>
                    <a:cubicBezTo>
                      <a:pt x="332836" y="332928"/>
                      <a:pt x="339813" y="339510"/>
                      <a:pt x="340195" y="347905"/>
                    </a:cubicBezTo>
                    <a:lnTo>
                      <a:pt x="340195" y="380912"/>
                    </a:lnTo>
                    <a:cubicBezTo>
                      <a:pt x="340004" y="389498"/>
                      <a:pt x="333027" y="396366"/>
                      <a:pt x="324426" y="396366"/>
                    </a:cubicBezTo>
                    <a:cubicBezTo>
                      <a:pt x="320794" y="396366"/>
                      <a:pt x="317545" y="395126"/>
                      <a:pt x="314869" y="393123"/>
                    </a:cubicBezTo>
                    <a:cubicBezTo>
                      <a:pt x="305885" y="387208"/>
                      <a:pt x="299864" y="374997"/>
                      <a:pt x="294417" y="374807"/>
                    </a:cubicBezTo>
                    <a:lnTo>
                      <a:pt x="278839" y="374902"/>
                    </a:lnTo>
                    <a:lnTo>
                      <a:pt x="263261" y="374807"/>
                    </a:lnTo>
                    <a:cubicBezTo>
                      <a:pt x="257813" y="374997"/>
                      <a:pt x="251792" y="387208"/>
                      <a:pt x="242809" y="393123"/>
                    </a:cubicBezTo>
                    <a:cubicBezTo>
                      <a:pt x="240228" y="395126"/>
                      <a:pt x="236883" y="396366"/>
                      <a:pt x="233347" y="396366"/>
                    </a:cubicBezTo>
                    <a:cubicBezTo>
                      <a:pt x="224746" y="396366"/>
                      <a:pt x="217769" y="389498"/>
                      <a:pt x="217482" y="380912"/>
                    </a:cubicBezTo>
                    <a:lnTo>
                      <a:pt x="217482" y="347905"/>
                    </a:lnTo>
                    <a:cubicBezTo>
                      <a:pt x="217960" y="339510"/>
                      <a:pt x="224841" y="332928"/>
                      <a:pt x="233347" y="332928"/>
                    </a:cubicBezTo>
                    <a:close/>
                    <a:moveTo>
                      <a:pt x="277214" y="0"/>
                    </a:moveTo>
                    <a:cubicBezTo>
                      <a:pt x="277596" y="0"/>
                      <a:pt x="278074" y="0"/>
                      <a:pt x="278552" y="0"/>
                    </a:cubicBezTo>
                    <a:cubicBezTo>
                      <a:pt x="278648" y="0"/>
                      <a:pt x="278648" y="0"/>
                      <a:pt x="278744" y="0"/>
                    </a:cubicBezTo>
                    <a:cubicBezTo>
                      <a:pt x="278744" y="0"/>
                      <a:pt x="278839" y="0"/>
                      <a:pt x="278839" y="0"/>
                    </a:cubicBezTo>
                    <a:cubicBezTo>
                      <a:pt x="278935" y="0"/>
                      <a:pt x="278935" y="0"/>
                      <a:pt x="278935" y="0"/>
                    </a:cubicBezTo>
                    <a:cubicBezTo>
                      <a:pt x="279030" y="0"/>
                      <a:pt x="279126" y="0"/>
                      <a:pt x="279222" y="0"/>
                    </a:cubicBezTo>
                    <a:cubicBezTo>
                      <a:pt x="279604" y="0"/>
                      <a:pt x="280082" y="0"/>
                      <a:pt x="280560" y="0"/>
                    </a:cubicBezTo>
                    <a:cubicBezTo>
                      <a:pt x="387453" y="0"/>
                      <a:pt x="407531" y="76166"/>
                      <a:pt x="404758" y="105659"/>
                    </a:cubicBezTo>
                    <a:cubicBezTo>
                      <a:pt x="402464" y="129330"/>
                      <a:pt x="396727" y="160159"/>
                      <a:pt x="396727" y="160159"/>
                    </a:cubicBezTo>
                    <a:cubicBezTo>
                      <a:pt x="396727" y="160159"/>
                      <a:pt x="408009" y="165313"/>
                      <a:pt x="408009" y="186120"/>
                    </a:cubicBezTo>
                    <a:cubicBezTo>
                      <a:pt x="404089" y="238234"/>
                      <a:pt x="383246" y="215708"/>
                      <a:pt x="379039" y="238616"/>
                    </a:cubicBezTo>
                    <a:cubicBezTo>
                      <a:pt x="371868" y="276603"/>
                      <a:pt x="338213" y="304092"/>
                      <a:pt x="317179" y="313541"/>
                    </a:cubicBezTo>
                    <a:cubicBezTo>
                      <a:pt x="304941" y="319077"/>
                      <a:pt x="292225" y="321845"/>
                      <a:pt x="278935" y="322131"/>
                    </a:cubicBezTo>
                    <a:cubicBezTo>
                      <a:pt x="278935" y="322131"/>
                      <a:pt x="278935" y="322131"/>
                      <a:pt x="278839" y="322131"/>
                    </a:cubicBezTo>
                    <a:cubicBezTo>
                      <a:pt x="278839" y="322131"/>
                      <a:pt x="278744" y="322131"/>
                      <a:pt x="278744" y="322131"/>
                    </a:cubicBezTo>
                    <a:cubicBezTo>
                      <a:pt x="265454" y="321845"/>
                      <a:pt x="252738" y="319077"/>
                      <a:pt x="240499" y="313541"/>
                    </a:cubicBezTo>
                    <a:cubicBezTo>
                      <a:pt x="219561" y="304092"/>
                      <a:pt x="185810" y="276603"/>
                      <a:pt x="178734" y="238616"/>
                    </a:cubicBezTo>
                    <a:cubicBezTo>
                      <a:pt x="174432" y="215708"/>
                      <a:pt x="153684" y="238234"/>
                      <a:pt x="149669" y="186120"/>
                    </a:cubicBezTo>
                    <a:cubicBezTo>
                      <a:pt x="149669" y="165313"/>
                      <a:pt x="161046" y="160159"/>
                      <a:pt x="161046" y="160159"/>
                    </a:cubicBezTo>
                    <a:cubicBezTo>
                      <a:pt x="161046" y="160159"/>
                      <a:pt x="155214" y="129330"/>
                      <a:pt x="153015" y="105659"/>
                    </a:cubicBezTo>
                    <a:cubicBezTo>
                      <a:pt x="150147" y="76166"/>
                      <a:pt x="170225" y="0"/>
                      <a:pt x="277214" y="0"/>
                    </a:cubicBezTo>
                    <a:close/>
                  </a:path>
                </a:pathLst>
              </a:custGeom>
              <a:solidFill>
                <a:srgbClr val="02E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思源宋体 CN Heavy" pitchFamily="18" charset="-122"/>
                  <a:ea typeface="思源宋体 CN Heavy" pitchFamily="18" charset="-122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5692732" y="2324100"/>
              <a:ext cx="2008390" cy="338554"/>
              <a:chOff x="5607007" y="2324100"/>
              <a:chExt cx="2008390" cy="338554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5727700" y="2324100"/>
                <a:ext cx="18876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思源宋体 CN Heavy" pitchFamily="18" charset="-122"/>
                    <a:ea typeface="思源宋体 CN Heavy" pitchFamily="18" charset="-122"/>
                    <a:cs typeface="阿里巴巴普惠体 R" panose="00020600040101010101" pitchFamily="18" charset="-122"/>
                  </a:rPr>
                  <a:t>时间：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思源宋体 CN Heavy" pitchFamily="18" charset="-122"/>
                    <a:ea typeface="思源宋体 CN Heavy" pitchFamily="18" charset="-122"/>
                    <a:cs typeface="阿里巴巴普惠体 B" panose="00020600040101010101" pitchFamily="18" charset="-122"/>
                  </a:rPr>
                  <a:t>2025-6-4</a:t>
                </a:r>
                <a:endParaRPr lang="zh-CN" altLang="en-US" sz="1600" dirty="0">
                  <a:solidFill>
                    <a:schemeClr val="bg1"/>
                  </a:solidFill>
                  <a:latin typeface="思源宋体 CN Heavy" pitchFamily="18" charset="-122"/>
                  <a:ea typeface="思源宋体 CN Heavy" pitchFamily="18" charset="-122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41" name="man-with-bow_56788"/>
              <p:cNvSpPr/>
              <p:nvPr/>
            </p:nvSpPr>
            <p:spPr>
              <a:xfrm>
                <a:off x="5607007" y="2410876"/>
                <a:ext cx="161968" cy="161198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03951" h="601084">
                    <a:moveTo>
                      <a:pt x="301964" y="141909"/>
                    </a:moveTo>
                    <a:cubicBezTo>
                      <a:pt x="326800" y="141909"/>
                      <a:pt x="347662" y="162739"/>
                      <a:pt x="347662" y="188528"/>
                    </a:cubicBezTo>
                    <a:lnTo>
                      <a:pt x="347662" y="285735"/>
                    </a:lnTo>
                    <a:lnTo>
                      <a:pt x="389387" y="315492"/>
                    </a:lnTo>
                    <a:cubicBezTo>
                      <a:pt x="410249" y="330370"/>
                      <a:pt x="415216" y="359135"/>
                      <a:pt x="400314" y="379965"/>
                    </a:cubicBezTo>
                    <a:cubicBezTo>
                      <a:pt x="391373" y="391868"/>
                      <a:pt x="377465" y="398811"/>
                      <a:pt x="362564" y="398811"/>
                    </a:cubicBezTo>
                    <a:cubicBezTo>
                      <a:pt x="353623" y="398811"/>
                      <a:pt x="344682" y="395835"/>
                      <a:pt x="335741" y="390876"/>
                    </a:cubicBezTo>
                    <a:lnTo>
                      <a:pt x="275141" y="347232"/>
                    </a:lnTo>
                    <a:cubicBezTo>
                      <a:pt x="263219" y="338305"/>
                      <a:pt x="256265" y="324419"/>
                      <a:pt x="256265" y="309540"/>
                    </a:cubicBezTo>
                    <a:lnTo>
                      <a:pt x="256265" y="188528"/>
                    </a:lnTo>
                    <a:cubicBezTo>
                      <a:pt x="256265" y="162739"/>
                      <a:pt x="276134" y="141909"/>
                      <a:pt x="301964" y="141909"/>
                    </a:cubicBezTo>
                    <a:close/>
                    <a:moveTo>
                      <a:pt x="301976" y="84311"/>
                    </a:moveTo>
                    <a:cubicBezTo>
                      <a:pt x="180788" y="84311"/>
                      <a:pt x="82447" y="182507"/>
                      <a:pt x="82447" y="303518"/>
                    </a:cubicBezTo>
                    <a:cubicBezTo>
                      <a:pt x="82447" y="424528"/>
                      <a:pt x="180788" y="522725"/>
                      <a:pt x="301976" y="522725"/>
                    </a:cubicBezTo>
                    <a:cubicBezTo>
                      <a:pt x="422170" y="522725"/>
                      <a:pt x="521504" y="424528"/>
                      <a:pt x="521504" y="303518"/>
                    </a:cubicBezTo>
                    <a:cubicBezTo>
                      <a:pt x="521504" y="182507"/>
                      <a:pt x="422170" y="84311"/>
                      <a:pt x="301976" y="84311"/>
                    </a:cubicBezTo>
                    <a:close/>
                    <a:moveTo>
                      <a:pt x="102314" y="0"/>
                    </a:moveTo>
                    <a:cubicBezTo>
                      <a:pt x="132114" y="0"/>
                      <a:pt x="159928" y="12895"/>
                      <a:pt x="177808" y="32732"/>
                    </a:cubicBezTo>
                    <a:cubicBezTo>
                      <a:pt x="215555" y="15870"/>
                      <a:pt x="257275" y="5951"/>
                      <a:pt x="301976" y="5951"/>
                    </a:cubicBezTo>
                    <a:cubicBezTo>
                      <a:pt x="345683" y="5951"/>
                      <a:pt x="387403" y="15870"/>
                      <a:pt x="425150" y="32732"/>
                    </a:cubicBezTo>
                    <a:cubicBezTo>
                      <a:pt x="444023" y="12895"/>
                      <a:pt x="470844" y="0"/>
                      <a:pt x="500644" y="0"/>
                    </a:cubicBezTo>
                    <a:cubicBezTo>
                      <a:pt x="557264" y="0"/>
                      <a:pt x="603951" y="45627"/>
                      <a:pt x="603951" y="102165"/>
                    </a:cubicBezTo>
                    <a:cubicBezTo>
                      <a:pt x="603951" y="131921"/>
                      <a:pt x="591038" y="157710"/>
                      <a:pt x="571171" y="176556"/>
                    </a:cubicBezTo>
                    <a:cubicBezTo>
                      <a:pt x="589051" y="215240"/>
                      <a:pt x="599978" y="257891"/>
                      <a:pt x="599978" y="303518"/>
                    </a:cubicBezTo>
                    <a:cubicBezTo>
                      <a:pt x="599978" y="467179"/>
                      <a:pt x="465877" y="601084"/>
                      <a:pt x="301976" y="601084"/>
                    </a:cubicBezTo>
                    <a:cubicBezTo>
                      <a:pt x="137081" y="601084"/>
                      <a:pt x="3973" y="467179"/>
                      <a:pt x="3973" y="303518"/>
                    </a:cubicBezTo>
                    <a:cubicBezTo>
                      <a:pt x="3973" y="257891"/>
                      <a:pt x="13907" y="215240"/>
                      <a:pt x="32780" y="176556"/>
                    </a:cubicBezTo>
                    <a:cubicBezTo>
                      <a:pt x="12914" y="157710"/>
                      <a:pt x="0" y="131921"/>
                      <a:pt x="0" y="102165"/>
                    </a:cubicBezTo>
                    <a:cubicBezTo>
                      <a:pt x="0" y="45627"/>
                      <a:pt x="45694" y="0"/>
                      <a:pt x="102314" y="0"/>
                    </a:cubicBezTo>
                    <a:close/>
                  </a:path>
                </a:pathLst>
              </a:custGeom>
              <a:solidFill>
                <a:srgbClr val="02E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schemeClr val="bg1"/>
                  </a:solidFill>
                  <a:latin typeface="思源宋体 CN Heavy" pitchFamily="18" charset="-122"/>
                  <a:ea typeface="思源宋体 CN Heavy" pitchFamily="18" charset="-122"/>
                </a:endParaRPr>
              </a:p>
            </p:txBody>
          </p:sp>
        </p:grpSp>
      </p:grpSp>
      <p:sp>
        <p:nvSpPr>
          <p:cNvPr id="50" name="平行四边形 49"/>
          <p:cNvSpPr/>
          <p:nvPr/>
        </p:nvSpPr>
        <p:spPr>
          <a:xfrm flipH="1">
            <a:off x="6346332" y="4542887"/>
            <a:ext cx="816853" cy="112408"/>
          </a:xfrm>
          <a:prstGeom prst="parallelogram">
            <a:avLst/>
          </a:prstGeom>
          <a:gradFill flip="none" rotWithShape="1">
            <a:gsLst>
              <a:gs pos="0">
                <a:srgbClr val="02E7FF"/>
              </a:gs>
              <a:gs pos="100000">
                <a:srgbClr val="02E7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00808" y="3341192"/>
            <a:ext cx="1113141" cy="709654"/>
            <a:chOff x="651328" y="3391992"/>
            <a:chExt cx="1113141" cy="709654"/>
          </a:xfrm>
        </p:grpSpPr>
        <p:sp>
          <p:nvSpPr>
            <p:cNvPr id="31" name="PA-文本框 88"/>
            <p:cNvSpPr txBox="1"/>
            <p:nvPr>
              <p:custDataLst>
                <p:tags r:id="rId1"/>
              </p:custDataLst>
            </p:nvPr>
          </p:nvSpPr>
          <p:spPr>
            <a:xfrm>
              <a:off x="651328" y="3391992"/>
              <a:ext cx="1113141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hangingPunct="0"/>
              <a:r>
                <a:rPr lang="en-US" altLang="zh-CN" sz="1600" dirty="0">
                  <a:solidFill>
                    <a:srgbClr val="02E7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H" panose="00020600040101010101" pitchFamily="18" charset="-122"/>
                  <a:sym typeface="+mn-lt"/>
                </a:rPr>
                <a:t>FRESH IMPETUS</a:t>
              </a:r>
            </a:p>
          </p:txBody>
        </p:sp>
        <p:sp>
          <p:nvSpPr>
            <p:cNvPr id="51" name="平行四边形 50"/>
            <p:cNvSpPr/>
            <p:nvPr/>
          </p:nvSpPr>
          <p:spPr>
            <a:xfrm flipH="1">
              <a:off x="874691" y="4005401"/>
              <a:ext cx="878361" cy="96245"/>
            </a:xfrm>
            <a:prstGeom prst="parallelogram">
              <a:avLst/>
            </a:prstGeom>
            <a:gradFill flip="none" rotWithShape="1">
              <a:gsLst>
                <a:gs pos="0">
                  <a:srgbClr val="02E7FF"/>
                </a:gs>
                <a:gs pos="100000">
                  <a:srgbClr val="02E7F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文本框 16"/>
          <p:cNvSpPr txBox="1"/>
          <p:nvPr/>
        </p:nvSpPr>
        <p:spPr>
          <a:xfrm>
            <a:off x="611244" y="881604"/>
            <a:ext cx="3518912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0" dirty="0">
                <a:gradFill flip="none" rotWithShape="1">
                  <a:gsLst>
                    <a:gs pos="37000">
                      <a:srgbClr val="02E7FF"/>
                    </a:gs>
                    <a:gs pos="100000">
                      <a:srgbClr val="0066FF"/>
                    </a:gs>
                  </a:gsLst>
                  <a:lin ang="2700000" scaled="0"/>
                </a:gradFill>
                <a:latin typeface="Aa润行体 (非商业使用)" pitchFamily="2" charset="-122"/>
                <a:ea typeface="Aa润行体 (非商业使用)" pitchFamily="2" charset="-122"/>
              </a:rPr>
              <a:t>网球</a:t>
            </a:r>
          </a:p>
        </p:txBody>
      </p:sp>
      <p:sp>
        <p:nvSpPr>
          <p:cNvPr id="44" name="文本框 20"/>
          <p:cNvSpPr txBox="1"/>
          <p:nvPr/>
        </p:nvSpPr>
        <p:spPr>
          <a:xfrm>
            <a:off x="1401527" y="2562414"/>
            <a:ext cx="185178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0" dirty="0">
                <a:gradFill flip="none" rotWithShape="1">
                  <a:gsLst>
                    <a:gs pos="37000">
                      <a:srgbClr val="02E7FF"/>
                    </a:gs>
                    <a:gs pos="100000">
                      <a:srgbClr val="0066FF"/>
                    </a:gs>
                  </a:gsLst>
                  <a:lin ang="2700000" scaled="0"/>
                </a:gradFill>
                <a:latin typeface="Aa润行体 (非商业使用)" pitchFamily="2" charset="-122"/>
                <a:ea typeface="Aa润行体 (非商业使用)" pitchFamily="2" charset="-122"/>
              </a:rPr>
              <a:t>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2F55172-5033-E92F-4C49-7D5626E570DD}"/>
              </a:ext>
            </a:extLst>
          </p:cNvPr>
          <p:cNvSpPr txBox="1"/>
          <p:nvPr/>
        </p:nvSpPr>
        <p:spPr>
          <a:xfrm>
            <a:off x="5211864" y="1196074"/>
            <a:ext cx="159530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标</a:t>
            </a:r>
          </a:p>
        </p:txBody>
      </p:sp>
      <p:sp>
        <p:nvSpPr>
          <p:cNvPr id="10" name="文本框 20">
            <a:extLst>
              <a:ext uri="{FF2B5EF4-FFF2-40B4-BE49-F238E27FC236}">
                <a16:creationId xmlns:a16="http://schemas.microsoft.com/office/drawing/2014/main" id="{E91BE935-EC17-5277-1727-CD7DC4856D43}"/>
              </a:ext>
            </a:extLst>
          </p:cNvPr>
          <p:cNvSpPr txBox="1"/>
          <p:nvPr/>
        </p:nvSpPr>
        <p:spPr>
          <a:xfrm>
            <a:off x="3059935" y="2562414"/>
            <a:ext cx="185178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0" dirty="0">
                <a:gradFill flip="none" rotWithShape="1">
                  <a:gsLst>
                    <a:gs pos="37000">
                      <a:srgbClr val="02E7FF"/>
                    </a:gs>
                    <a:gs pos="100000">
                      <a:srgbClr val="0066FF"/>
                    </a:gs>
                  </a:gsLst>
                  <a:lin ang="2700000" scaled="0"/>
                </a:gradFill>
                <a:latin typeface="Aa润行体 (非商业使用)" pitchFamily="2" charset="-122"/>
                <a:ea typeface="Aa润行体 (非商业使用)" pitchFamily="2" charset="-122"/>
              </a:rPr>
              <a:t>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8A3E5-E033-473A-8922-0B21547B0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DE5CD4-06E0-CCCE-8276-86508DDA1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monitor-with-cloud_32583">
            <a:extLst>
              <a:ext uri="{FF2B5EF4-FFF2-40B4-BE49-F238E27FC236}">
                <a16:creationId xmlns:a16="http://schemas.microsoft.com/office/drawing/2014/main" id="{B8830880-A592-DD5F-FBD3-B680D12CCAD5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49E738-7E4C-AC54-1BEA-4BCB3DFC6879}"/>
              </a:ext>
            </a:extLst>
          </p:cNvPr>
          <p:cNvSpPr/>
          <p:nvPr/>
        </p:nvSpPr>
        <p:spPr>
          <a:xfrm>
            <a:off x="984099" y="2099734"/>
            <a:ext cx="4988863" cy="1393032"/>
          </a:xfrm>
          <a:prstGeom prst="rect">
            <a:avLst/>
          </a:prstGeom>
          <a:solidFill>
            <a:srgbClr val="68AE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9BF262-A7B4-5278-6CD2-F14500359FA4}"/>
              </a:ext>
            </a:extLst>
          </p:cNvPr>
          <p:cNvSpPr/>
          <p:nvPr/>
        </p:nvSpPr>
        <p:spPr>
          <a:xfrm>
            <a:off x="1240730" y="1918482"/>
            <a:ext cx="716619" cy="716619"/>
          </a:xfrm>
          <a:prstGeom prst="rect">
            <a:avLst/>
          </a:prstGeom>
          <a:gradFill>
            <a:gsLst>
              <a:gs pos="79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latin typeface="优设标题黑" panose="00000500000000000000" pitchFamily="2" charset="-122"/>
                <a:ea typeface="优设标题黑" panose="00000500000000000000" pitchFamily="2" charset="-122"/>
              </a:rPr>
              <a:t>01</a:t>
            </a:r>
          </a:p>
        </p:txBody>
      </p:sp>
      <p:sp>
        <p:nvSpPr>
          <p:cNvPr id="8" name="文本框 58">
            <a:extLst>
              <a:ext uri="{FF2B5EF4-FFF2-40B4-BE49-F238E27FC236}">
                <a16:creationId xmlns:a16="http://schemas.microsoft.com/office/drawing/2014/main" id="{2F7AC1D7-6A8B-572F-DD61-8DADA1BA7582}"/>
              </a:ext>
            </a:extLst>
          </p:cNvPr>
          <p:cNvSpPr txBox="1"/>
          <p:nvPr/>
        </p:nvSpPr>
        <p:spPr>
          <a:xfrm>
            <a:off x="2102159" y="2230672"/>
            <a:ext cx="359098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 anchor="ctr" anchorCtr="0">
            <a:sp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ONNX Runtime</a:t>
            </a:r>
            <a:r>
              <a:rPr lang="zh-CN" altLang="en-US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推理引擎</a:t>
            </a:r>
            <a:endParaRPr lang="en-US" altLang="zh-CN" sz="2400" kern="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47DA42-9344-5DCB-3916-1EBA15CCA27D}"/>
              </a:ext>
            </a:extLst>
          </p:cNvPr>
          <p:cNvSpPr txBox="1"/>
          <p:nvPr/>
        </p:nvSpPr>
        <p:spPr>
          <a:xfrm>
            <a:off x="1220378" y="2525676"/>
            <a:ext cx="4633685" cy="102374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D12F14"/>
              </a:buClr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ONNX Runtime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加载和运行预训练的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ONNX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模型，在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TennisDetector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类中使用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ort.InferenceSession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加载模型，并进行推理（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session.run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3944EA-296B-0062-2695-7CE1216F66DB}"/>
              </a:ext>
            </a:extLst>
          </p:cNvPr>
          <p:cNvSpPr/>
          <p:nvPr/>
        </p:nvSpPr>
        <p:spPr>
          <a:xfrm>
            <a:off x="984099" y="4284134"/>
            <a:ext cx="4988863" cy="1393032"/>
          </a:xfrm>
          <a:prstGeom prst="rect">
            <a:avLst/>
          </a:prstGeom>
          <a:solidFill>
            <a:srgbClr val="68AE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FD3FDC1-B15B-EFB1-A5F4-C54332239838}"/>
              </a:ext>
            </a:extLst>
          </p:cNvPr>
          <p:cNvSpPr/>
          <p:nvPr/>
        </p:nvSpPr>
        <p:spPr>
          <a:xfrm>
            <a:off x="1192349" y="4129340"/>
            <a:ext cx="716619" cy="716619"/>
          </a:xfrm>
          <a:prstGeom prst="rect">
            <a:avLst/>
          </a:prstGeom>
          <a:gradFill>
            <a:gsLst>
              <a:gs pos="79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latin typeface="优设标题黑" panose="00000500000000000000" pitchFamily="2" charset="-122"/>
                <a:ea typeface="优设标题黑" panose="00000500000000000000" pitchFamily="2" charset="-122"/>
              </a:rPr>
              <a:t>02</a:t>
            </a:r>
          </a:p>
        </p:txBody>
      </p:sp>
      <p:sp>
        <p:nvSpPr>
          <p:cNvPr id="13" name="文本框 58">
            <a:extLst>
              <a:ext uri="{FF2B5EF4-FFF2-40B4-BE49-F238E27FC236}">
                <a16:creationId xmlns:a16="http://schemas.microsoft.com/office/drawing/2014/main" id="{C460D292-45C1-B18C-90C3-D591B24CE502}"/>
              </a:ext>
            </a:extLst>
          </p:cNvPr>
          <p:cNvSpPr txBox="1"/>
          <p:nvPr/>
        </p:nvSpPr>
        <p:spPr>
          <a:xfrm>
            <a:off x="1923210" y="4322746"/>
            <a:ext cx="4116881" cy="461665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 anchor="ctr" anchorCtr="0">
            <a:sp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单例模式（</a:t>
            </a:r>
            <a:r>
              <a:rPr lang="en-US" altLang="zh-CN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Singleton Pattern</a:t>
            </a:r>
            <a:r>
              <a:rPr lang="zh-CN" altLang="en-US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）</a:t>
            </a:r>
            <a:endParaRPr lang="en-US" altLang="zh-CN" sz="2400" kern="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5EABF32-D704-1C59-DF53-F1C264F8A4F6}"/>
              </a:ext>
            </a:extLst>
          </p:cNvPr>
          <p:cNvSpPr txBox="1"/>
          <p:nvPr/>
        </p:nvSpPr>
        <p:spPr>
          <a:xfrm>
            <a:off x="1192349" y="4823023"/>
            <a:ext cx="4500790" cy="69608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D12F14"/>
              </a:buClr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确保检测器只初始化一次，避免重复加载模型造成资源浪费。通过检查函数自身属性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detector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是否存在来实现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4FE686-4EBA-B8A5-D74F-0A79C708D027}"/>
              </a:ext>
            </a:extLst>
          </p:cNvPr>
          <p:cNvSpPr/>
          <p:nvPr/>
        </p:nvSpPr>
        <p:spPr>
          <a:xfrm>
            <a:off x="6262582" y="2099734"/>
            <a:ext cx="4988863" cy="1393032"/>
          </a:xfrm>
          <a:prstGeom prst="rect">
            <a:avLst/>
          </a:prstGeom>
          <a:solidFill>
            <a:srgbClr val="68AE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AD82539-2AF8-E8C8-2244-6E6776313654}"/>
              </a:ext>
            </a:extLst>
          </p:cNvPr>
          <p:cNvSpPr/>
          <p:nvPr/>
        </p:nvSpPr>
        <p:spPr>
          <a:xfrm>
            <a:off x="6470832" y="1918482"/>
            <a:ext cx="716619" cy="716619"/>
          </a:xfrm>
          <a:prstGeom prst="rect">
            <a:avLst/>
          </a:prstGeom>
          <a:gradFill>
            <a:gsLst>
              <a:gs pos="79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>
                <a:latin typeface="优设标题黑" panose="00000500000000000000" pitchFamily="2" charset="-122"/>
                <a:ea typeface="优设标题黑" panose="00000500000000000000" pitchFamily="2" charset="-122"/>
              </a:rPr>
              <a:t>01</a:t>
            </a:r>
          </a:p>
        </p:txBody>
      </p:sp>
      <p:sp>
        <p:nvSpPr>
          <p:cNvPr id="18" name="文本框 58">
            <a:extLst>
              <a:ext uri="{FF2B5EF4-FFF2-40B4-BE49-F238E27FC236}">
                <a16:creationId xmlns:a16="http://schemas.microsoft.com/office/drawing/2014/main" id="{9717EC9D-6F40-A9CB-0911-4AD6A7748353}"/>
              </a:ext>
            </a:extLst>
          </p:cNvPr>
          <p:cNvSpPr txBox="1"/>
          <p:nvPr/>
        </p:nvSpPr>
        <p:spPr>
          <a:xfrm>
            <a:off x="7380642" y="2230672"/>
            <a:ext cx="379923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 anchor="ctr" anchorCtr="0">
            <a:sp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​​非极大值抑制（</a:t>
            </a:r>
            <a:r>
              <a:rPr lang="en-US" altLang="zh-CN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NMS</a:t>
            </a:r>
            <a:r>
              <a:rPr lang="zh-CN" altLang="en-US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）算法</a:t>
            </a:r>
            <a:endParaRPr lang="en-US" altLang="zh-CN" sz="2400" kern="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0CB94AD-7D07-A45F-FECB-FA76256E9BB8}"/>
              </a:ext>
            </a:extLst>
          </p:cNvPr>
          <p:cNvSpPr txBox="1"/>
          <p:nvPr/>
        </p:nvSpPr>
        <p:spPr>
          <a:xfrm>
            <a:off x="6574920" y="2517042"/>
            <a:ext cx="4319088" cy="102374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D12F14"/>
              </a:buClr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去除重叠的检测框，保留置信度最高，通过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non_max_suppression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函数实现，在预测后处理中调用，使用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IOU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（交并比）作为重叠度量标准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EC1CA0E-01C2-BFCD-0C22-B91B7C4D95B8}"/>
              </a:ext>
            </a:extLst>
          </p:cNvPr>
          <p:cNvSpPr/>
          <p:nvPr/>
        </p:nvSpPr>
        <p:spPr>
          <a:xfrm>
            <a:off x="6262582" y="4284134"/>
            <a:ext cx="4988863" cy="1393032"/>
          </a:xfrm>
          <a:prstGeom prst="rect">
            <a:avLst/>
          </a:prstGeom>
          <a:solidFill>
            <a:srgbClr val="68AE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00F1E1D-E9BB-89FD-98ED-092E8C54C61F}"/>
              </a:ext>
            </a:extLst>
          </p:cNvPr>
          <p:cNvSpPr/>
          <p:nvPr/>
        </p:nvSpPr>
        <p:spPr>
          <a:xfrm>
            <a:off x="6470832" y="4129340"/>
            <a:ext cx="716619" cy="716619"/>
          </a:xfrm>
          <a:prstGeom prst="rect">
            <a:avLst/>
          </a:prstGeom>
          <a:gradFill>
            <a:gsLst>
              <a:gs pos="79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latin typeface="优设标题黑" panose="00000500000000000000" pitchFamily="2" charset="-122"/>
                <a:ea typeface="优设标题黑" panose="00000500000000000000" pitchFamily="2" charset="-122"/>
              </a:rPr>
              <a:t>02</a:t>
            </a:r>
          </a:p>
        </p:txBody>
      </p:sp>
      <p:sp>
        <p:nvSpPr>
          <p:cNvPr id="23" name="文本框 58">
            <a:extLst>
              <a:ext uri="{FF2B5EF4-FFF2-40B4-BE49-F238E27FC236}">
                <a16:creationId xmlns:a16="http://schemas.microsoft.com/office/drawing/2014/main" id="{6C99C0C2-6763-F37E-0417-AA2D8BA55B18}"/>
              </a:ext>
            </a:extLst>
          </p:cNvPr>
          <p:cNvSpPr txBox="1"/>
          <p:nvPr/>
        </p:nvSpPr>
        <p:spPr>
          <a:xfrm>
            <a:off x="7380641" y="4415072"/>
            <a:ext cx="3221313" cy="461665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 anchor="ctr" anchorCtr="0">
            <a:sp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命令行接口（</a:t>
            </a:r>
            <a:r>
              <a:rPr lang="en-US" altLang="zh-CN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CLI</a:t>
            </a:r>
            <a:r>
              <a:rPr lang="zh-CN" altLang="en-US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）设计</a:t>
            </a:r>
            <a:endParaRPr lang="en-US" altLang="zh-CN" sz="2400" kern="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3C51E9A-AE37-BA5A-592B-7F4423EB94FC}"/>
              </a:ext>
            </a:extLst>
          </p:cNvPr>
          <p:cNvSpPr txBox="1"/>
          <p:nvPr/>
        </p:nvSpPr>
        <p:spPr>
          <a:xfrm>
            <a:off x="6470832" y="4823023"/>
            <a:ext cx="4709040" cy="70057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D12F14"/>
              </a:buClr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通过命令行参数灵活配置程序运行方式，支持单张图片或整个文件夹的批量处理。使用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argparse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模块解析命令行参数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6082E0-FB3C-DCCB-71DA-CC536060B7EA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关键技术</a:t>
            </a:r>
            <a:r>
              <a:rPr lang="en-US" altLang="zh-CN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代码篇</a:t>
            </a:r>
            <a:endParaRPr lang="zh-CN" altLang="en-US" sz="4400" dirty="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015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F40E2-3F5E-BCB7-C9BE-B0BF39973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0B5635-807E-93F6-A1F2-D2E56AF3C2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monitor-with-cloud_32583">
            <a:extLst>
              <a:ext uri="{FF2B5EF4-FFF2-40B4-BE49-F238E27FC236}">
                <a16:creationId xmlns:a16="http://schemas.microsoft.com/office/drawing/2014/main" id="{4A01B2D2-538B-9908-1030-18A35A47DFA7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FE48EB7-0DD8-7D59-8103-5A65CCF63B30}"/>
              </a:ext>
            </a:extLst>
          </p:cNvPr>
          <p:cNvGrpSpPr/>
          <p:nvPr/>
        </p:nvGrpSpPr>
        <p:grpSpPr>
          <a:xfrm>
            <a:off x="2281385" y="1423982"/>
            <a:ext cx="9191330" cy="1973910"/>
            <a:chOff x="2225970" y="1423982"/>
            <a:chExt cx="9191330" cy="19739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A298734C-F7A8-9F6C-67E2-BE8B7555AD7F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D30963F-1842-5B15-26B1-3AD2B5414A7A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93485C6-ADE0-0B30-EF53-6D5D78D35601}"/>
              </a:ext>
            </a:extLst>
          </p:cNvPr>
          <p:cNvGrpSpPr/>
          <p:nvPr/>
        </p:nvGrpSpPr>
        <p:grpSpPr>
          <a:xfrm flipH="1">
            <a:off x="719285" y="3849682"/>
            <a:ext cx="9191330" cy="1973910"/>
            <a:chOff x="2225970" y="1423982"/>
            <a:chExt cx="9191330" cy="1973910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3ADBF3FF-ECF6-2567-1C20-86BF97CE0759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052BD24A-69F5-EFC2-3CF1-99BB5EE8143E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84BE726-EA92-FE8C-9A3A-F3C4A137F17B}"/>
              </a:ext>
            </a:extLst>
          </p:cNvPr>
          <p:cNvSpPr txBox="1"/>
          <p:nvPr/>
        </p:nvSpPr>
        <p:spPr>
          <a:xfrm>
            <a:off x="828495" y="19777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01.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C7B318-23E8-A2ED-5071-F930574BEFF3}"/>
              </a:ext>
            </a:extLst>
          </p:cNvPr>
          <p:cNvSpPr txBox="1"/>
          <p:nvPr/>
        </p:nvSpPr>
        <p:spPr>
          <a:xfrm>
            <a:off x="10213795" y="44415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02.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4" name="PA-矩形 4">
            <a:extLst>
              <a:ext uri="{FF2B5EF4-FFF2-40B4-BE49-F238E27FC236}">
                <a16:creationId xmlns:a16="http://schemas.microsoft.com/office/drawing/2014/main" id="{33781955-E4A6-2B67-B655-28960DC2F74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98948" y="1689068"/>
            <a:ext cx="56051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 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GAN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生成特殊场景数据（数据增强）</a:t>
            </a:r>
          </a:p>
        </p:txBody>
      </p:sp>
      <p:sp>
        <p:nvSpPr>
          <p:cNvPr id="15" name="PA-矩形 4">
            <a:extLst>
              <a:ext uri="{FF2B5EF4-FFF2-40B4-BE49-F238E27FC236}">
                <a16:creationId xmlns:a16="http://schemas.microsoft.com/office/drawing/2014/main" id="{A5F2F5F6-F95F-F78D-07E9-268E60B9802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998948" y="2198114"/>
            <a:ext cx="7973852" cy="93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构建条件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GAN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生成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类特殊场景：晴天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阴影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变形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半遮挡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污染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生成器采用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Upsample+Conv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结构，输入带条件编码的噪声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判别器使用条件卷积，将场景类型融入判断过程</a:t>
            </a:r>
          </a:p>
        </p:txBody>
      </p:sp>
      <p:sp>
        <p:nvSpPr>
          <p:cNvPr id="18" name="PA-矩形 4">
            <a:extLst>
              <a:ext uri="{FF2B5EF4-FFF2-40B4-BE49-F238E27FC236}">
                <a16:creationId xmlns:a16="http://schemas.microsoft.com/office/drawing/2014/main" id="{75C7CF13-A781-D349-8C38-F583355BA0B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20948" y="4114768"/>
            <a:ext cx="5414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Ghost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模块替换卷积（模型轻量化）</a:t>
            </a:r>
          </a:p>
        </p:txBody>
      </p:sp>
      <p:sp>
        <p:nvSpPr>
          <p:cNvPr id="19" name="PA-矩形 4">
            <a:extLst>
              <a:ext uri="{FF2B5EF4-FFF2-40B4-BE49-F238E27FC236}">
                <a16:creationId xmlns:a16="http://schemas.microsoft.com/office/drawing/2014/main" id="{73C82B65-FF12-86B0-456F-0FD566513ED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20948" y="4464540"/>
            <a:ext cx="7973852" cy="125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解决的问题​​：标准卷积计算冗余，移动端部署困难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​​优化方法​​：用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GhostModule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替换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YOLOv5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中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50%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的常规卷积；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仅需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1/4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计算量生成同等数量特征图；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anose="00020600040101010101" pitchFamily="18" charset="-122"/>
              <a:sym typeface="+mn-lt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修改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yaml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配置文件即可启用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F4B552-F814-444D-1410-4FDC8BDDD024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关键技术</a:t>
            </a:r>
            <a:r>
              <a:rPr lang="en-US" altLang="zh-CN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模型篇</a:t>
            </a:r>
            <a:endParaRPr lang="zh-CN" altLang="en-US" sz="4400" dirty="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209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F181A-E1BE-073B-569F-6692C7C7D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9CF315-6CB7-0D5E-D907-E7CA04DFCD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monitor-with-cloud_32583">
            <a:extLst>
              <a:ext uri="{FF2B5EF4-FFF2-40B4-BE49-F238E27FC236}">
                <a16:creationId xmlns:a16="http://schemas.microsoft.com/office/drawing/2014/main" id="{E9A18CA8-8BB5-C999-A3E6-82279054DAF7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52DF5F3-2E5B-E58B-20E0-A71F5278B615}"/>
              </a:ext>
            </a:extLst>
          </p:cNvPr>
          <p:cNvGrpSpPr/>
          <p:nvPr/>
        </p:nvGrpSpPr>
        <p:grpSpPr>
          <a:xfrm>
            <a:off x="2281385" y="1423982"/>
            <a:ext cx="9191330" cy="1973910"/>
            <a:chOff x="2225970" y="1423982"/>
            <a:chExt cx="9191330" cy="19739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4BCF9717-9B44-A178-C441-25C8C1F77B95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75347C30-1103-D341-75A7-1F4291F29B93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89DC53E-C779-F546-ED38-91D8804A8540}"/>
              </a:ext>
            </a:extLst>
          </p:cNvPr>
          <p:cNvGrpSpPr/>
          <p:nvPr/>
        </p:nvGrpSpPr>
        <p:grpSpPr>
          <a:xfrm flipH="1">
            <a:off x="719285" y="3849682"/>
            <a:ext cx="9191330" cy="1973910"/>
            <a:chOff x="2225970" y="1423982"/>
            <a:chExt cx="9191330" cy="1973910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E103F2DD-1955-C83D-81E9-EF323877A123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7A258F6-DCBD-C4F7-0954-054F5156A1DB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F8B125F-B536-C13A-8FAE-083D5C00C797}"/>
              </a:ext>
            </a:extLst>
          </p:cNvPr>
          <p:cNvSpPr txBox="1"/>
          <p:nvPr/>
        </p:nvSpPr>
        <p:spPr>
          <a:xfrm>
            <a:off x="828495" y="19777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01.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62CC44-1EB6-0B5E-1AFB-B1A87D7EF0A5}"/>
              </a:ext>
            </a:extLst>
          </p:cNvPr>
          <p:cNvSpPr txBox="1"/>
          <p:nvPr/>
        </p:nvSpPr>
        <p:spPr>
          <a:xfrm>
            <a:off x="10213795" y="44415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02.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4" name="PA-矩形 4">
            <a:extLst>
              <a:ext uri="{FF2B5EF4-FFF2-40B4-BE49-F238E27FC236}">
                <a16:creationId xmlns:a16="http://schemas.microsoft.com/office/drawing/2014/main" id="{EB5C9A16-1918-5BCC-8E94-DE8696EB2BF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98948" y="1689068"/>
            <a:ext cx="56051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 动态通道注意力机制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DCAM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（特征增强）</a:t>
            </a:r>
          </a:p>
        </p:txBody>
      </p:sp>
      <p:sp>
        <p:nvSpPr>
          <p:cNvPr id="15" name="PA-矩形 4">
            <a:extLst>
              <a:ext uri="{FF2B5EF4-FFF2-40B4-BE49-F238E27FC236}">
                <a16:creationId xmlns:a16="http://schemas.microsoft.com/office/drawing/2014/main" id="{D1B18783-FD15-140D-61EC-2767567B7BF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998948" y="2198114"/>
            <a:ext cx="7973852" cy="93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C3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模块输出端嵌入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DCAM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模块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自适应学习通道权重，动态增强网球特征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引入温度参数实现软性特征选择</a:t>
            </a:r>
          </a:p>
        </p:txBody>
      </p:sp>
      <p:sp>
        <p:nvSpPr>
          <p:cNvPr id="18" name="PA-矩形 4">
            <a:extLst>
              <a:ext uri="{FF2B5EF4-FFF2-40B4-BE49-F238E27FC236}">
                <a16:creationId xmlns:a16="http://schemas.microsoft.com/office/drawing/2014/main" id="{D3A9FAAB-EEFA-A3EA-9553-8FF51452B08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20948" y="4114768"/>
            <a:ext cx="5414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COCO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预训练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+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微调（迁移学习）</a:t>
            </a:r>
          </a:p>
        </p:txBody>
      </p:sp>
      <p:sp>
        <p:nvSpPr>
          <p:cNvPr id="19" name="PA-矩形 4">
            <a:extLst>
              <a:ext uri="{FF2B5EF4-FFF2-40B4-BE49-F238E27FC236}">
                <a16:creationId xmlns:a16="http://schemas.microsoft.com/office/drawing/2014/main" id="{88D74C6D-73A5-04E1-7D1C-58EE809BAA8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20948" y="4626122"/>
            <a:ext cx="7973852" cy="93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COCO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预训练→冻结底层→网球数据微调顶部层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专用超参数配置（小学习率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+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弱数据增强）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增加高分辨率特征融合层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EF85BF4-8964-F02D-9C30-5667234C72EE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关键技术</a:t>
            </a:r>
            <a:r>
              <a:rPr lang="en-US" altLang="zh-CN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模型篇</a:t>
            </a:r>
            <a:endParaRPr lang="zh-CN" altLang="en-US" sz="4400" dirty="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650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6286-C698-4610-F33E-E804E6E31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673C08C-EBF3-E1EE-B614-777EBD1539BE}"/>
              </a:ext>
            </a:extLst>
          </p:cNvPr>
          <p:cNvGrpSpPr/>
          <p:nvPr/>
        </p:nvGrpSpPr>
        <p:grpSpPr>
          <a:xfrm>
            <a:off x="-127000" y="-71438"/>
            <a:ext cx="12446000" cy="7000876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5FEB2E9-0F9F-C892-A7A1-27A1E226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560"/>
              <a:ext cx="12192000" cy="6832879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392C8D5-419E-CA95-5960-E23C11B654B8}"/>
                </a:ext>
              </a:extLst>
            </p:cNvPr>
            <p:cNvSpPr/>
            <p:nvPr/>
          </p:nvSpPr>
          <p:spPr>
            <a:xfrm flipH="1">
              <a:off x="0" y="0"/>
              <a:ext cx="11125200" cy="6858000"/>
            </a:xfrm>
            <a:prstGeom prst="rect">
              <a:avLst/>
            </a:prstGeom>
            <a:gradFill flip="none" rotWithShape="1">
              <a:gsLst>
                <a:gs pos="55000">
                  <a:srgbClr val="0A1425">
                    <a:alpha val="55000"/>
                  </a:srgbClr>
                </a:gs>
                <a:gs pos="0">
                  <a:srgbClr val="0A1425"/>
                </a:gs>
                <a:gs pos="100000">
                  <a:srgbClr val="0A1425">
                    <a:alpha val="0"/>
                  </a:srgbClr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8A3E2CA7-E16D-6276-F75E-F241FC798458}"/>
              </a:ext>
            </a:extLst>
          </p:cNvPr>
          <p:cNvSpPr/>
          <p:nvPr/>
        </p:nvSpPr>
        <p:spPr>
          <a:xfrm>
            <a:off x="2641600" y="2190750"/>
            <a:ext cx="9194800" cy="2476500"/>
          </a:xfrm>
          <a:prstGeom prst="parallelogram">
            <a:avLst/>
          </a:prstGeom>
          <a:gradFill flip="none" rotWithShape="1">
            <a:gsLst>
              <a:gs pos="81000">
                <a:srgbClr val="0A1425"/>
              </a:gs>
              <a:gs pos="0">
                <a:srgbClr val="0A1425">
                  <a:alpha val="0"/>
                </a:srgbClr>
              </a:gs>
            </a:gsLst>
            <a:lin ang="10800000" scaled="0"/>
          </a:gradFill>
          <a:ln w="12700" cap="flat" cmpd="sng" algn="ctr">
            <a:gradFill>
              <a:gsLst>
                <a:gs pos="100000">
                  <a:srgbClr val="02E7FF"/>
                </a:gs>
                <a:gs pos="23000">
                  <a:srgbClr val="02E7FF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72A6828-F92D-07D0-E553-30157479351B}"/>
              </a:ext>
            </a:extLst>
          </p:cNvPr>
          <p:cNvGrpSpPr/>
          <p:nvPr/>
        </p:nvGrpSpPr>
        <p:grpSpPr>
          <a:xfrm>
            <a:off x="0" y="2190750"/>
            <a:ext cx="3416300" cy="2476500"/>
            <a:chOff x="0" y="2190750"/>
            <a:chExt cx="3416300" cy="2476500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7D70B9F-2505-474E-8813-ADD5C6E538BE}"/>
                </a:ext>
              </a:extLst>
            </p:cNvPr>
            <p:cNvSpPr/>
            <p:nvPr/>
          </p:nvSpPr>
          <p:spPr>
            <a:xfrm>
              <a:off x="114300" y="2190750"/>
              <a:ext cx="3302000" cy="2476500"/>
            </a:xfrm>
            <a:custGeom>
              <a:avLst/>
              <a:gdLst>
                <a:gd name="connsiteX0" fmla="*/ 0 w 3302000"/>
                <a:gd name="connsiteY0" fmla="*/ 0 h 2476500"/>
                <a:gd name="connsiteX1" fmla="*/ 3302000 w 3302000"/>
                <a:gd name="connsiteY1" fmla="*/ 0 h 2476500"/>
                <a:gd name="connsiteX2" fmla="*/ 2682875 w 3302000"/>
                <a:gd name="connsiteY2" fmla="*/ 2476500 h 2476500"/>
                <a:gd name="connsiteX3" fmla="*/ 0 w 3302000"/>
                <a:gd name="connsiteY3" fmla="*/ 247650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0" h="2476500">
                  <a:moveTo>
                    <a:pt x="0" y="0"/>
                  </a:moveTo>
                  <a:lnTo>
                    <a:pt x="3302000" y="0"/>
                  </a:lnTo>
                  <a:lnTo>
                    <a:pt x="2682875" y="2476500"/>
                  </a:lnTo>
                  <a:lnTo>
                    <a:pt x="0" y="247650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066FF"/>
                </a:gs>
                <a:gs pos="0">
                  <a:srgbClr val="0066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0D2AE3FD-6997-F7C1-9302-7C7161759427}"/>
                </a:ext>
              </a:extLst>
            </p:cNvPr>
            <p:cNvSpPr/>
            <p:nvPr/>
          </p:nvSpPr>
          <p:spPr>
            <a:xfrm>
              <a:off x="0" y="2190750"/>
              <a:ext cx="3302000" cy="2476500"/>
            </a:xfrm>
            <a:custGeom>
              <a:avLst/>
              <a:gdLst>
                <a:gd name="connsiteX0" fmla="*/ 0 w 3302000"/>
                <a:gd name="connsiteY0" fmla="*/ 0 h 2476500"/>
                <a:gd name="connsiteX1" fmla="*/ 3302000 w 3302000"/>
                <a:gd name="connsiteY1" fmla="*/ 0 h 2476500"/>
                <a:gd name="connsiteX2" fmla="*/ 2682875 w 3302000"/>
                <a:gd name="connsiteY2" fmla="*/ 2476500 h 2476500"/>
                <a:gd name="connsiteX3" fmla="*/ 0 w 3302000"/>
                <a:gd name="connsiteY3" fmla="*/ 247650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0" h="2476500">
                  <a:moveTo>
                    <a:pt x="0" y="0"/>
                  </a:moveTo>
                  <a:lnTo>
                    <a:pt x="3302000" y="0"/>
                  </a:lnTo>
                  <a:lnTo>
                    <a:pt x="2682875" y="2476500"/>
                  </a:lnTo>
                  <a:lnTo>
                    <a:pt x="0" y="2476500"/>
                  </a:lnTo>
                  <a:close/>
                </a:path>
              </a:pathLst>
            </a:custGeom>
            <a:gradFill>
              <a:gsLst>
                <a:gs pos="100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6CD5BCF3-D2A4-7C5E-BD21-E81FCAFE3B9C}"/>
              </a:ext>
            </a:extLst>
          </p:cNvPr>
          <p:cNvSpPr txBox="1"/>
          <p:nvPr/>
        </p:nvSpPr>
        <p:spPr>
          <a:xfrm>
            <a:off x="3873319" y="2427760"/>
            <a:ext cx="6568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实验结果</a:t>
            </a:r>
          </a:p>
        </p:txBody>
      </p:sp>
      <p:sp>
        <p:nvSpPr>
          <p:cNvPr id="20" name="PA-文本框 88">
            <a:extLst>
              <a:ext uri="{FF2B5EF4-FFF2-40B4-BE49-F238E27FC236}">
                <a16:creationId xmlns:a16="http://schemas.microsoft.com/office/drawing/2014/main" id="{59653CE9-8AF2-5171-12DD-A1760141C3B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988545" y="3678317"/>
            <a:ext cx="4984005" cy="407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alpha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网球视觉识别检测系统</a:t>
            </a:r>
            <a:endParaRPr lang="en-US" altLang="zh-CN" sz="2000" dirty="0">
              <a:solidFill>
                <a:schemeClr val="bg1">
                  <a:alpha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3665601-1377-6CE7-00EA-D1004EFB1A47}"/>
              </a:ext>
            </a:extLst>
          </p:cNvPr>
          <p:cNvGrpSpPr/>
          <p:nvPr/>
        </p:nvGrpSpPr>
        <p:grpSpPr>
          <a:xfrm>
            <a:off x="509406" y="2493613"/>
            <a:ext cx="2671944" cy="1906845"/>
            <a:chOff x="625361" y="1515301"/>
            <a:chExt cx="2061998" cy="147155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EF2A01C-A081-6868-9444-5FA6DFCBF4A2}"/>
                </a:ext>
              </a:extLst>
            </p:cNvPr>
            <p:cNvGrpSpPr/>
            <p:nvPr/>
          </p:nvGrpSpPr>
          <p:grpSpPr>
            <a:xfrm>
              <a:off x="625361" y="1515301"/>
              <a:ext cx="2061998" cy="1471555"/>
              <a:chOff x="625361" y="1315276"/>
              <a:chExt cx="2061998" cy="1471555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EA12B49-2F61-E6F9-FDB7-4B0B1B0BF9F6}"/>
                  </a:ext>
                </a:extLst>
              </p:cNvPr>
              <p:cNvSpPr txBox="1"/>
              <p:nvPr/>
            </p:nvSpPr>
            <p:spPr>
              <a:xfrm>
                <a:off x="625361" y="1349847"/>
                <a:ext cx="1751942" cy="1436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500" dirty="0">
                    <a:solidFill>
                      <a:schemeClr val="bg1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03.</a:t>
                </a:r>
                <a:endParaRPr lang="zh-CN" altLang="en-US" sz="11500" dirty="0">
                  <a:solidFill>
                    <a:schemeClr val="bg1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endParaRPr>
              </a:p>
            </p:txBody>
          </p:sp>
          <p:sp>
            <p:nvSpPr>
              <p:cNvPr id="13" name="PA-文本框 88">
                <a:extLst>
                  <a:ext uri="{FF2B5EF4-FFF2-40B4-BE49-F238E27FC236}">
                    <a16:creationId xmlns:a16="http://schemas.microsoft.com/office/drawing/2014/main" id="{1B8D18A5-0A5B-FC50-F1F7-EDDE3E3F2EA1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027412" y="1315276"/>
                <a:ext cx="659947" cy="190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hangingPunct="0"/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H" panose="00020600040101010101" pitchFamily="18" charset="-122"/>
                    <a:sym typeface="+mn-lt"/>
                  </a:rPr>
                  <a:t>PART</a:t>
                </a:r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E4D28F35-8F33-E45B-6C8B-FB8F94A6BAEA}"/>
                </a:ext>
              </a:extLst>
            </p:cNvPr>
            <p:cNvCxnSpPr/>
            <p:nvPr/>
          </p:nvCxnSpPr>
          <p:spPr>
            <a:xfrm>
              <a:off x="723900" y="2771775"/>
              <a:ext cx="523875" cy="0"/>
            </a:xfrm>
            <a:prstGeom prst="line">
              <a:avLst/>
            </a:prstGeom>
            <a:ln w="57150">
              <a:solidFill>
                <a:srgbClr val="02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3969FA9-F32F-C10B-A310-F286EFB0418E}"/>
              </a:ext>
            </a:extLst>
          </p:cNvPr>
          <p:cNvSpPr/>
          <p:nvPr/>
        </p:nvSpPr>
        <p:spPr>
          <a:xfrm flipH="1">
            <a:off x="2753769" y="910039"/>
            <a:ext cx="2220686" cy="156028"/>
          </a:xfrm>
          <a:prstGeom prst="parallelogram">
            <a:avLst/>
          </a:prstGeom>
          <a:gradFill flip="none" rotWithShape="1">
            <a:gsLst>
              <a:gs pos="0">
                <a:srgbClr val="02E7FF">
                  <a:alpha val="52000"/>
                </a:srgbClr>
              </a:gs>
              <a:gs pos="100000">
                <a:srgbClr val="02E7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89CEFB07-4533-602F-618D-3D100E908ACF}"/>
              </a:ext>
            </a:extLst>
          </p:cNvPr>
          <p:cNvSpPr/>
          <p:nvPr/>
        </p:nvSpPr>
        <p:spPr>
          <a:xfrm flipH="1">
            <a:off x="1765300" y="5494987"/>
            <a:ext cx="2536372" cy="156028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0327B406-115A-98FB-1BCF-1AC957081E88}"/>
              </a:ext>
            </a:extLst>
          </p:cNvPr>
          <p:cNvSpPr/>
          <p:nvPr/>
        </p:nvSpPr>
        <p:spPr>
          <a:xfrm flipH="1" flipV="1">
            <a:off x="7991928" y="1409700"/>
            <a:ext cx="3018972" cy="317500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607D41D8-DB24-F454-2DD9-DDFFEB40E78F}"/>
              </a:ext>
            </a:extLst>
          </p:cNvPr>
          <p:cNvSpPr/>
          <p:nvPr/>
        </p:nvSpPr>
        <p:spPr>
          <a:xfrm flipH="1" flipV="1">
            <a:off x="8142514" y="5360133"/>
            <a:ext cx="5736772" cy="863600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669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04FE9-0ED3-4AFD-8D78-23DE6D1DD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4EAC31-9EFF-56AC-C97D-D30C6B05A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monitor-with-cloud_32583">
            <a:extLst>
              <a:ext uri="{FF2B5EF4-FFF2-40B4-BE49-F238E27FC236}">
                <a16:creationId xmlns:a16="http://schemas.microsoft.com/office/drawing/2014/main" id="{0CAB4FD6-2CDB-1342-CF68-D356E028E02B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9C7477-16A8-A20F-7AA0-4EB8F9A59734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实验结果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5A0DD4-11AC-D668-0C56-577EEB66A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730" y="1204856"/>
            <a:ext cx="6300537" cy="31414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37ACD8-7FB5-1E25-F96F-A685CC499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02" y="4442295"/>
            <a:ext cx="10406743" cy="228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8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monitor-with-cloud_32583"/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EBFE38-FB09-8788-1EE5-E265905CC8E4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实验结果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D6672C0-3D93-0E95-5E50-042355300F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06" y="1295394"/>
            <a:ext cx="4781017" cy="239050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E2C617C-B630-C0A2-95C0-B58DCB50C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696" y="4689541"/>
            <a:ext cx="6192114" cy="182905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61F25E9-E686-67C4-1D84-FC1036EE48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327" y="775451"/>
            <a:ext cx="5408476" cy="320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/>
          <a:srcRect b="6333"/>
          <a:stretch>
            <a:fillRect/>
          </a:stretch>
        </p:blipFill>
        <p:spPr>
          <a:xfrm>
            <a:off x="1" y="0"/>
            <a:ext cx="12188191" cy="6858000"/>
          </a:xfrm>
          <a:prstGeom prst="rect">
            <a:avLst/>
          </a:prstGeom>
        </p:spPr>
      </p:pic>
      <p:pic>
        <p:nvPicPr>
          <p:cNvPr id="14" name="图片 13"/>
          <p:cNvPicPr/>
          <p:nvPr userDrawn="1">
            <p:custDataLst>
              <p:tags r:id="rId2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09" y="6140781"/>
            <a:ext cx="720091" cy="717221"/>
          </a:xfrm>
          <a:prstGeom prst="rect">
            <a:avLst/>
          </a:prstGeom>
        </p:spPr>
      </p:pic>
      <p:sp>
        <p:nvSpPr>
          <p:cNvPr id="13" name="Title 6"/>
          <p:cNvSpPr txBox="1"/>
          <p:nvPr>
            <p:custDataLst>
              <p:tags r:id="rId3"/>
            </p:custDataLst>
          </p:nvPr>
        </p:nvSpPr>
        <p:spPr>
          <a:xfrm>
            <a:off x="5443524" y="1820417"/>
            <a:ext cx="5181639" cy="366673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1. 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对于清晰、背景简单的网球图片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(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如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13.jpg)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，系统能够准确检测出网球位置</a:t>
            </a: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2. 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检测框大小与实际网球尺寸匹配良好</a:t>
            </a: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3. 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置信度分数合理反映了检测可靠性</a:t>
            </a:r>
            <a:endParaRPr lang="en-US" altLang="zh-CN" sz="1400" spc="16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itchFamily="34" charset="-122"/>
              <a:ea typeface="微软雅黑" pitchFamily="34" charset="-122"/>
              <a:cs typeface="思源黑体 CN Regular" panose="020B0500000000000000" charset="-122"/>
            </a:endParaRPr>
          </a:p>
          <a:p>
            <a:pPr marL="279400" lvl="0" indent="-27940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4. </a:t>
            </a: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优化模型对小目标的检测能力</a:t>
            </a:r>
          </a:p>
          <a:p>
            <a:pPr marL="279400" lvl="0" indent="-27940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5. </a:t>
            </a: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增加数据增强策略，提高模型鲁棒性</a:t>
            </a:r>
          </a:p>
          <a:p>
            <a:pPr marL="279400" lvl="0" indent="-27940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6. </a:t>
            </a: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调整</a:t>
            </a:r>
            <a:r>
              <a:rPr lang="en-US" altLang="zh-CN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NMS</a:t>
            </a: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参数，平衡查全率和查准率</a:t>
            </a:r>
          </a:p>
          <a:p>
            <a:pPr marL="279400" lvl="0" indent="-27940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7</a:t>
            </a:r>
            <a:r>
              <a:rPr lang="en-US" altLang="zh-CN" sz="12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. </a:t>
            </a: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引入多尺度检测策略，效果还可以</a:t>
            </a:r>
            <a:endParaRPr lang="en-US" altLang="zh-CN" sz="1200" spc="16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itchFamily="34" charset="-122"/>
              <a:ea typeface="微软雅黑" pitchFamily="34" charset="-122"/>
              <a:cs typeface="思源黑体 CN Regular" panose="020B0500000000000000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309" y="-402988"/>
            <a:ext cx="4274215" cy="7435376"/>
          </a:xfrm>
          <a:prstGeom prst="rect">
            <a:avLst/>
          </a:prstGeom>
        </p:spPr>
      </p:pic>
      <p:sp>
        <p:nvSpPr>
          <p:cNvPr id="3" name="monitor-with-cloud_32583">
            <a:extLst>
              <a:ext uri="{FF2B5EF4-FFF2-40B4-BE49-F238E27FC236}">
                <a16:creationId xmlns:a16="http://schemas.microsoft.com/office/drawing/2014/main" id="{523B2034-F372-8DC9-7B91-7053DF3FCAB5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C48698-423C-8089-9481-78EDA1B54455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实验结果</a:t>
            </a:r>
            <a:r>
              <a:rPr lang="en-US" altLang="zh-CN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</a:t>
            </a:r>
            <a:r>
              <a:rPr lang="zh-CN" altLang="en-US" sz="32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结果分析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CEC47E1-5863-29B9-2A2C-F3ABF60E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对于清晰、背景简单的网球图片(如13.jpg)，系统能够准确检测出网球位置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检测框大小与实际网球尺寸匹配良好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置信度分数合理反映了检测可靠性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95FDB-54B2-B655-D806-A8BE6150F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709DFF1-2A79-A1C2-6816-5FA379BBE150}"/>
              </a:ext>
            </a:extLst>
          </p:cNvPr>
          <p:cNvGrpSpPr/>
          <p:nvPr/>
        </p:nvGrpSpPr>
        <p:grpSpPr>
          <a:xfrm>
            <a:off x="-127000" y="-71438"/>
            <a:ext cx="12446000" cy="7000876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81BD1CA-8095-3DB5-4DA8-724BE9FB4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560"/>
              <a:ext cx="12192000" cy="6832879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8237857-118E-AB0E-310A-3A3CDED0E45B}"/>
                </a:ext>
              </a:extLst>
            </p:cNvPr>
            <p:cNvSpPr/>
            <p:nvPr/>
          </p:nvSpPr>
          <p:spPr>
            <a:xfrm flipH="1">
              <a:off x="0" y="0"/>
              <a:ext cx="11125200" cy="6858000"/>
            </a:xfrm>
            <a:prstGeom prst="rect">
              <a:avLst/>
            </a:prstGeom>
            <a:gradFill flip="none" rotWithShape="1">
              <a:gsLst>
                <a:gs pos="55000">
                  <a:srgbClr val="0A1425">
                    <a:alpha val="55000"/>
                  </a:srgbClr>
                </a:gs>
                <a:gs pos="0">
                  <a:srgbClr val="0A1425"/>
                </a:gs>
                <a:gs pos="100000">
                  <a:srgbClr val="0A1425">
                    <a:alpha val="0"/>
                  </a:srgbClr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AC81518A-B4FC-7970-F18A-93AA5BC5385B}"/>
              </a:ext>
            </a:extLst>
          </p:cNvPr>
          <p:cNvSpPr/>
          <p:nvPr/>
        </p:nvSpPr>
        <p:spPr>
          <a:xfrm>
            <a:off x="2641600" y="2190750"/>
            <a:ext cx="9194800" cy="2476500"/>
          </a:xfrm>
          <a:prstGeom prst="parallelogram">
            <a:avLst/>
          </a:prstGeom>
          <a:gradFill flip="none" rotWithShape="1">
            <a:gsLst>
              <a:gs pos="81000">
                <a:srgbClr val="0A1425"/>
              </a:gs>
              <a:gs pos="0">
                <a:srgbClr val="0A1425">
                  <a:alpha val="0"/>
                </a:srgbClr>
              </a:gs>
            </a:gsLst>
            <a:lin ang="10800000" scaled="0"/>
          </a:gradFill>
          <a:ln w="12700" cap="flat" cmpd="sng" algn="ctr">
            <a:gradFill>
              <a:gsLst>
                <a:gs pos="100000">
                  <a:srgbClr val="02E7FF"/>
                </a:gs>
                <a:gs pos="23000">
                  <a:srgbClr val="02E7FF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8800633-E0ED-C410-311D-9EBB2A46E03C}"/>
              </a:ext>
            </a:extLst>
          </p:cNvPr>
          <p:cNvGrpSpPr/>
          <p:nvPr/>
        </p:nvGrpSpPr>
        <p:grpSpPr>
          <a:xfrm>
            <a:off x="0" y="2190750"/>
            <a:ext cx="3416300" cy="2476500"/>
            <a:chOff x="0" y="2190750"/>
            <a:chExt cx="3416300" cy="2476500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10BB5CB-45A6-94B3-2831-7C2A53BAB81C}"/>
                </a:ext>
              </a:extLst>
            </p:cNvPr>
            <p:cNvSpPr/>
            <p:nvPr/>
          </p:nvSpPr>
          <p:spPr>
            <a:xfrm>
              <a:off x="114300" y="2190750"/>
              <a:ext cx="3302000" cy="2476500"/>
            </a:xfrm>
            <a:custGeom>
              <a:avLst/>
              <a:gdLst>
                <a:gd name="connsiteX0" fmla="*/ 0 w 3302000"/>
                <a:gd name="connsiteY0" fmla="*/ 0 h 2476500"/>
                <a:gd name="connsiteX1" fmla="*/ 3302000 w 3302000"/>
                <a:gd name="connsiteY1" fmla="*/ 0 h 2476500"/>
                <a:gd name="connsiteX2" fmla="*/ 2682875 w 3302000"/>
                <a:gd name="connsiteY2" fmla="*/ 2476500 h 2476500"/>
                <a:gd name="connsiteX3" fmla="*/ 0 w 3302000"/>
                <a:gd name="connsiteY3" fmla="*/ 247650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0" h="2476500">
                  <a:moveTo>
                    <a:pt x="0" y="0"/>
                  </a:moveTo>
                  <a:lnTo>
                    <a:pt x="3302000" y="0"/>
                  </a:lnTo>
                  <a:lnTo>
                    <a:pt x="2682875" y="2476500"/>
                  </a:lnTo>
                  <a:lnTo>
                    <a:pt x="0" y="247650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066FF"/>
                </a:gs>
                <a:gs pos="0">
                  <a:srgbClr val="0066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50A0E08A-44A6-C908-6FA3-ACD4FB66013A}"/>
                </a:ext>
              </a:extLst>
            </p:cNvPr>
            <p:cNvSpPr/>
            <p:nvPr/>
          </p:nvSpPr>
          <p:spPr>
            <a:xfrm>
              <a:off x="0" y="2190750"/>
              <a:ext cx="3302000" cy="2476500"/>
            </a:xfrm>
            <a:custGeom>
              <a:avLst/>
              <a:gdLst>
                <a:gd name="connsiteX0" fmla="*/ 0 w 3302000"/>
                <a:gd name="connsiteY0" fmla="*/ 0 h 2476500"/>
                <a:gd name="connsiteX1" fmla="*/ 3302000 w 3302000"/>
                <a:gd name="connsiteY1" fmla="*/ 0 h 2476500"/>
                <a:gd name="connsiteX2" fmla="*/ 2682875 w 3302000"/>
                <a:gd name="connsiteY2" fmla="*/ 2476500 h 2476500"/>
                <a:gd name="connsiteX3" fmla="*/ 0 w 3302000"/>
                <a:gd name="connsiteY3" fmla="*/ 247650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0" h="2476500">
                  <a:moveTo>
                    <a:pt x="0" y="0"/>
                  </a:moveTo>
                  <a:lnTo>
                    <a:pt x="3302000" y="0"/>
                  </a:lnTo>
                  <a:lnTo>
                    <a:pt x="2682875" y="2476500"/>
                  </a:lnTo>
                  <a:lnTo>
                    <a:pt x="0" y="2476500"/>
                  </a:lnTo>
                  <a:close/>
                </a:path>
              </a:pathLst>
            </a:custGeom>
            <a:gradFill>
              <a:gsLst>
                <a:gs pos="100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62955A1E-8C5B-4040-406C-FF424244F152}"/>
              </a:ext>
            </a:extLst>
          </p:cNvPr>
          <p:cNvSpPr txBox="1"/>
          <p:nvPr/>
        </p:nvSpPr>
        <p:spPr>
          <a:xfrm>
            <a:off x="3873319" y="2427760"/>
            <a:ext cx="6568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结论</a:t>
            </a:r>
          </a:p>
        </p:txBody>
      </p:sp>
      <p:sp>
        <p:nvSpPr>
          <p:cNvPr id="20" name="PA-文本框 88">
            <a:extLst>
              <a:ext uri="{FF2B5EF4-FFF2-40B4-BE49-F238E27FC236}">
                <a16:creationId xmlns:a16="http://schemas.microsoft.com/office/drawing/2014/main" id="{F9CA01FD-A3FE-BD67-EDA8-497473A61C7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988545" y="3678317"/>
            <a:ext cx="4984005" cy="407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alpha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网球视觉识别检测系统</a:t>
            </a:r>
            <a:endParaRPr lang="en-US" altLang="zh-CN" sz="2000" dirty="0">
              <a:solidFill>
                <a:schemeClr val="bg1">
                  <a:alpha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EDDD197-52A0-A1EC-C573-AAD5DC054F7F}"/>
              </a:ext>
            </a:extLst>
          </p:cNvPr>
          <p:cNvGrpSpPr/>
          <p:nvPr/>
        </p:nvGrpSpPr>
        <p:grpSpPr>
          <a:xfrm>
            <a:off x="509406" y="2493613"/>
            <a:ext cx="2671944" cy="1906845"/>
            <a:chOff x="625361" y="1515301"/>
            <a:chExt cx="2061998" cy="147155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E22CB4B-B75B-9C65-513F-C5D5B37EC937}"/>
                </a:ext>
              </a:extLst>
            </p:cNvPr>
            <p:cNvGrpSpPr/>
            <p:nvPr/>
          </p:nvGrpSpPr>
          <p:grpSpPr>
            <a:xfrm>
              <a:off x="625361" y="1515301"/>
              <a:ext cx="2061998" cy="1471555"/>
              <a:chOff x="625361" y="1315276"/>
              <a:chExt cx="2061998" cy="1471555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341EBF1-7FA4-317A-E2F8-A5B13EBF9E07}"/>
                  </a:ext>
                </a:extLst>
              </p:cNvPr>
              <p:cNvSpPr txBox="1"/>
              <p:nvPr/>
            </p:nvSpPr>
            <p:spPr>
              <a:xfrm>
                <a:off x="625361" y="1349847"/>
                <a:ext cx="1751942" cy="1436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500" dirty="0">
                    <a:solidFill>
                      <a:schemeClr val="bg1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04.</a:t>
                </a:r>
                <a:endParaRPr lang="zh-CN" altLang="en-US" sz="11500" dirty="0">
                  <a:solidFill>
                    <a:schemeClr val="bg1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endParaRPr>
              </a:p>
            </p:txBody>
          </p:sp>
          <p:sp>
            <p:nvSpPr>
              <p:cNvPr id="13" name="PA-文本框 88">
                <a:extLst>
                  <a:ext uri="{FF2B5EF4-FFF2-40B4-BE49-F238E27FC236}">
                    <a16:creationId xmlns:a16="http://schemas.microsoft.com/office/drawing/2014/main" id="{F77990C5-FA4D-EA50-85CF-2BFCF4D85CA7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027412" y="1315276"/>
                <a:ext cx="659947" cy="190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hangingPunct="0"/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H" panose="00020600040101010101" pitchFamily="18" charset="-122"/>
                    <a:sym typeface="+mn-lt"/>
                  </a:rPr>
                  <a:t>PART</a:t>
                </a:r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66D0FD0-3D74-B9A9-FA7B-59F4F7868D80}"/>
                </a:ext>
              </a:extLst>
            </p:cNvPr>
            <p:cNvCxnSpPr/>
            <p:nvPr/>
          </p:nvCxnSpPr>
          <p:spPr>
            <a:xfrm>
              <a:off x="723900" y="2771775"/>
              <a:ext cx="523875" cy="0"/>
            </a:xfrm>
            <a:prstGeom prst="line">
              <a:avLst/>
            </a:prstGeom>
            <a:ln w="57150">
              <a:solidFill>
                <a:srgbClr val="02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FC30E28F-EE2E-AD72-E851-C391AA3EC535}"/>
              </a:ext>
            </a:extLst>
          </p:cNvPr>
          <p:cNvSpPr/>
          <p:nvPr/>
        </p:nvSpPr>
        <p:spPr>
          <a:xfrm flipH="1">
            <a:off x="2753769" y="910039"/>
            <a:ext cx="2220686" cy="156028"/>
          </a:xfrm>
          <a:prstGeom prst="parallelogram">
            <a:avLst/>
          </a:prstGeom>
          <a:gradFill flip="none" rotWithShape="1">
            <a:gsLst>
              <a:gs pos="0">
                <a:srgbClr val="02E7FF">
                  <a:alpha val="52000"/>
                </a:srgbClr>
              </a:gs>
              <a:gs pos="100000">
                <a:srgbClr val="02E7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D96AFF11-7DE3-8708-30F8-6F5E516CD59A}"/>
              </a:ext>
            </a:extLst>
          </p:cNvPr>
          <p:cNvSpPr/>
          <p:nvPr/>
        </p:nvSpPr>
        <p:spPr>
          <a:xfrm flipH="1">
            <a:off x="1765300" y="5494987"/>
            <a:ext cx="2536372" cy="156028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8C799CEC-87B4-0C02-D4CA-13C346679EA4}"/>
              </a:ext>
            </a:extLst>
          </p:cNvPr>
          <p:cNvSpPr/>
          <p:nvPr/>
        </p:nvSpPr>
        <p:spPr>
          <a:xfrm flipH="1" flipV="1">
            <a:off x="7991928" y="1409700"/>
            <a:ext cx="3018972" cy="317500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E57D6D50-13C6-B308-D065-C1057EF8661F}"/>
              </a:ext>
            </a:extLst>
          </p:cNvPr>
          <p:cNvSpPr/>
          <p:nvPr/>
        </p:nvSpPr>
        <p:spPr>
          <a:xfrm flipH="1" flipV="1">
            <a:off x="8142514" y="5360133"/>
            <a:ext cx="5736772" cy="863600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262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/>
          <a:srcRect b="6333"/>
          <a:stretch>
            <a:fillRect/>
          </a:stretch>
        </p:blipFill>
        <p:spPr>
          <a:xfrm>
            <a:off x="1" y="0"/>
            <a:ext cx="12188191" cy="685800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09" y="6140781"/>
            <a:ext cx="720091" cy="717221"/>
          </a:xfrm>
          <a:prstGeom prst="rect">
            <a:avLst/>
          </a:prstGeom>
        </p:spPr>
      </p:pic>
      <p:sp>
        <p:nvSpPr>
          <p:cNvPr id="7" name="任意多边形 6"/>
          <p:cNvSpPr/>
          <p:nvPr>
            <p:custDataLst>
              <p:tags r:id="rId3"/>
            </p:custDataLst>
          </p:nvPr>
        </p:nvSpPr>
        <p:spPr>
          <a:xfrm>
            <a:off x="1828815" y="914380"/>
            <a:ext cx="9448876" cy="5029240"/>
          </a:xfrm>
          <a:custGeom>
            <a:avLst/>
            <a:gdLst>
              <a:gd name="connsiteX0" fmla="*/ 5 w 14004"/>
              <a:gd name="connsiteY0" fmla="*/ 1622 h 7822"/>
              <a:gd name="connsiteX1" fmla="*/ 0 w 14004"/>
              <a:gd name="connsiteY1" fmla="*/ 0 h 7822"/>
              <a:gd name="connsiteX2" fmla="*/ 14004 w 14004"/>
              <a:gd name="connsiteY2" fmla="*/ 0 h 7822"/>
              <a:gd name="connsiteX3" fmla="*/ 14004 w 14004"/>
              <a:gd name="connsiteY3" fmla="*/ 7822 h 7822"/>
              <a:gd name="connsiteX4" fmla="*/ 0 w 14004"/>
              <a:gd name="connsiteY4" fmla="*/ 7822 h 7822"/>
              <a:gd name="connsiteX5" fmla="*/ 5 w 14004"/>
              <a:gd name="connsiteY5" fmla="*/ 6212 h 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04" h="7822">
                <a:moveTo>
                  <a:pt x="5" y="1622"/>
                </a:moveTo>
                <a:lnTo>
                  <a:pt x="0" y="0"/>
                </a:lnTo>
                <a:lnTo>
                  <a:pt x="14004" y="0"/>
                </a:lnTo>
                <a:lnTo>
                  <a:pt x="14004" y="7822"/>
                </a:lnTo>
                <a:lnTo>
                  <a:pt x="0" y="7822"/>
                </a:lnTo>
                <a:lnTo>
                  <a:pt x="5" y="6212"/>
                </a:lnTo>
              </a:path>
            </a:pathLst>
          </a:custGeom>
          <a:noFill/>
          <a:ln w="19050">
            <a:solidFill>
              <a:schemeClr val="lt1">
                <a:lumMod val="85000"/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思源黑体 CN Bold" panose="020B0800000000000000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609600" y="2628267"/>
            <a:ext cx="2590800" cy="1524635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24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思源黑体 CN Bold" panose="020B0800000000000000" charset="-122"/>
              </a:rPr>
              <a:t>结论</a:t>
            </a:r>
          </a:p>
        </p:txBody>
      </p:sp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4114680" y="1889768"/>
            <a:ext cx="6362739" cy="307846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fontScale="92500"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​​本项目成功开发了一套高效、准确的网球检测系统</a:t>
            </a:r>
            <a:endParaRPr lang="en-US" altLang="zh-CN" sz="1400" spc="16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itchFamily="34" charset="-122"/>
              <a:ea typeface="微软雅黑" pitchFamily="34" charset="-122"/>
              <a:cs typeface="思源黑体 CN Regular" panose="020B0500000000000000" charset="-122"/>
            </a:endParaRPr>
          </a:p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通过引入生成对抗网络（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GAN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）合成多样化训练数据、</a:t>
            </a:r>
            <a:r>
              <a:rPr lang="en-US" altLang="zh-CN" sz="1400" spc="160" dirty="0" err="1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GhostNet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轻量化设计、动态通道注意力机制（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DCAM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）以及迁移学习策略，系统在复杂场景下的检测准确率提升至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95.7%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，同时保持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120ms/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张的高效处理能力（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CPU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环境）。关键创新点包括：</a:t>
            </a:r>
          </a:p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​​数据增强革新​​：采用条件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GAN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生成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5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类特殊场景数据（反光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/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阴影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/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变形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/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半遮挡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/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污染），解决真实数据稀缺问题；</a:t>
            </a:r>
            <a:endParaRPr lang="en-US" altLang="zh-CN" sz="1400" spc="16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itchFamily="34" charset="-122"/>
              <a:ea typeface="微软雅黑" pitchFamily="34" charset="-122"/>
              <a:cs typeface="思源黑体 CN Regular" panose="020B0500000000000000" charset="-122"/>
            </a:endParaRPr>
          </a:p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​​模型轻量化​​：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Ghost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模块替换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50%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卷积层，计算量降低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75%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，保持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90%+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原模型精度；</a:t>
            </a:r>
          </a:p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​​注意力机制​​：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DCAM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模块动态增强网球特征，小目标检测精度提升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37.4%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；</a:t>
            </a:r>
          </a:p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迁移学习优化​​：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COCO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预训练结合网球数据微调，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mAP@0.5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提升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21.7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个百分点至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78.5%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。</a:t>
            </a:r>
            <a:endParaRPr lang="zh-CN" altLang="en-US" sz="1200" spc="16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itchFamily="34" charset="-122"/>
              <a:ea typeface="微软雅黑" pitchFamily="34" charset="-122"/>
              <a:cs typeface="思源黑体 CN Regular" panose="020B0500000000000000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" y="0"/>
            <a:ext cx="12188228" cy="6858000"/>
          </a:xfrm>
          <a:prstGeom prst="rect">
            <a:avLst/>
          </a:prstGeom>
        </p:spPr>
      </p:pic>
      <p:pic>
        <p:nvPicPr>
          <p:cNvPr id="2" name="图片 1" descr="51miz-E1192549-64DE3726"/>
          <p:cNvPicPr>
            <a:picLocks noChangeAspect="1"/>
          </p:cNvPicPr>
          <p:nvPr/>
        </p:nvPicPr>
        <p:blipFill>
          <a:blip r:embed="rId7"/>
          <a:srcRect r="5359" b="11343"/>
          <a:stretch>
            <a:fillRect/>
          </a:stretch>
        </p:blipFill>
        <p:spPr>
          <a:xfrm flipH="1">
            <a:off x="272417" y="755652"/>
            <a:ext cx="11538585" cy="6080125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>
          <a:xfrm>
            <a:off x="380998" y="2437131"/>
            <a:ext cx="7146923" cy="970915"/>
          </a:xfrm>
          <a:effectLst>
            <a:outerShdw blurRad="50800" dist="88900" dir="5400000" algn="t" rotWithShape="0">
              <a:prstClr val="black">
                <a:alpha val="17000"/>
              </a:prstClr>
            </a:outerShdw>
          </a:effectLst>
        </p:spPr>
        <p:txBody>
          <a:bodyPr>
            <a:no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000" b="1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itchFamily="34" charset="-122"/>
                <a:ea typeface="微软雅黑" pitchFamily="34" charset="-122"/>
                <a:cs typeface="腾祥细潮黑简" panose="01010104010101010101" charset="-122"/>
              </a:rPr>
              <a:t>感谢您的观看和聆听</a:t>
            </a:r>
            <a:endParaRPr lang="en-US" altLang="zh-CN" sz="6000" b="1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itchFamily="34" charset="-122"/>
              <a:ea typeface="微软雅黑" pitchFamily="34" charset="-122"/>
              <a:cs typeface="腾祥细潮黑简" panose="01010104010101010101" charset="-122"/>
            </a:endParaRPr>
          </a:p>
        </p:txBody>
      </p:sp>
      <p:sp>
        <p:nvSpPr>
          <p:cNvPr id="4" name="标题 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158489" y="3800475"/>
            <a:ext cx="1995171" cy="3937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u="none" strike="noStrike" kern="1200" cap="none" spc="600" normalizeH="0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1400" dirty="0">
                <a:gradFill>
                  <a:gsLst>
                    <a:gs pos="19000">
                      <a:schemeClr val="bg1"/>
                    </a:gs>
                    <a:gs pos="4000">
                      <a:schemeClr val="accent1">
                        <a:lumMod val="5000"/>
                        <a:lumOff val="95000"/>
                      </a:schemeClr>
                    </a:gs>
                    <a:gs pos="28000">
                      <a:schemeClr val="bg2">
                        <a:lumMod val="79000"/>
                      </a:schemeClr>
                    </a:gs>
                    <a:gs pos="64000">
                      <a:srgbClr val="FFFFFF">
                        <a:alpha val="100000"/>
                      </a:srgbClr>
                    </a:gs>
                    <a:gs pos="78000">
                      <a:srgbClr val="FFFFFF">
                        <a:alpha val="100000"/>
                      </a:srgbClr>
                    </a:gs>
                    <a:gs pos="70000">
                      <a:schemeClr val="bg2">
                        <a:lumMod val="88000"/>
                      </a:schemeClr>
                    </a:gs>
                    <a:gs pos="36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  <a:cs typeface="腾祥细潮黑简" panose="01010104010101010101" charset="-122"/>
              </a:rPr>
              <a:t>2025/06/04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731009" y="4184650"/>
            <a:ext cx="48348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 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3098801" y="4183380"/>
            <a:ext cx="2099311" cy="3937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u="none" strike="noStrike" kern="1200" cap="none" spc="600" normalizeH="0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algn="ctr">
              <a:spcBef>
                <a:spcPts val="0"/>
              </a:spcBef>
              <a:buSzPct val="100000"/>
            </a:pPr>
            <a:r>
              <a:rPr lang="zh-CN" altLang="en-US" sz="1400" dirty="0">
                <a:gradFill>
                  <a:gsLst>
                    <a:gs pos="19000">
                      <a:schemeClr val="bg1"/>
                    </a:gs>
                    <a:gs pos="4000">
                      <a:schemeClr val="accent1">
                        <a:lumMod val="5000"/>
                        <a:lumOff val="95000"/>
                      </a:schemeClr>
                    </a:gs>
                    <a:gs pos="28000">
                      <a:schemeClr val="bg2">
                        <a:lumMod val="79000"/>
                      </a:schemeClr>
                    </a:gs>
                    <a:gs pos="64000">
                      <a:srgbClr val="FFFFFF">
                        <a:alpha val="100000"/>
                      </a:srgbClr>
                    </a:gs>
                    <a:gs pos="78000">
                      <a:srgbClr val="FFFFFF">
                        <a:alpha val="100000"/>
                      </a:srgbClr>
                    </a:gs>
                    <a:gs pos="70000">
                      <a:schemeClr val="bg2">
                        <a:lumMod val="88000"/>
                      </a:schemeClr>
                    </a:gs>
                    <a:gs pos="36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  <a:cs typeface="腾祥细潮黑简" panose="01010104010101010101" charset="-122"/>
              </a:rPr>
              <a:t>一枕槐安</a:t>
            </a:r>
          </a:p>
        </p:txBody>
      </p:sp>
      <p:sp>
        <p:nvSpPr>
          <p:cNvPr id="8" name="椭圆 7"/>
          <p:cNvSpPr/>
          <p:nvPr/>
        </p:nvSpPr>
        <p:spPr>
          <a:xfrm>
            <a:off x="3526790" y="535305"/>
            <a:ext cx="864871" cy="819150"/>
          </a:xfrm>
          <a:prstGeom prst="ellipse">
            <a:avLst/>
          </a:prstGeom>
          <a:gradFill flip="none" rotWithShape="1">
            <a:gsLst>
              <a:gs pos="15000">
                <a:schemeClr val="accent1">
                  <a:alpha val="0"/>
                </a:schemeClr>
              </a:gs>
              <a:gs pos="100000">
                <a:schemeClr val="accent2">
                  <a:alpha val="27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sp>
        <p:nvSpPr>
          <p:cNvPr id="11" name="图形 109"/>
          <p:cNvSpPr/>
          <p:nvPr/>
        </p:nvSpPr>
        <p:spPr>
          <a:xfrm>
            <a:off x="3749676" y="746760"/>
            <a:ext cx="441325" cy="396875"/>
          </a:xfrm>
          <a:custGeom>
            <a:avLst/>
            <a:gdLst>
              <a:gd name="connsiteX0" fmla="*/ 3611545 w 7218066"/>
              <a:gd name="connsiteY0" fmla="*/ 0 h 6858000"/>
              <a:gd name="connsiteX1" fmla="*/ 0 w 7218066"/>
              <a:gd name="connsiteY1" fmla="*/ 3167743 h 6858000"/>
              <a:gd name="connsiteX2" fmla="*/ 1276141 w 7218066"/>
              <a:gd name="connsiteY2" fmla="*/ 5585209 h 6858000"/>
              <a:gd name="connsiteX3" fmla="*/ 972178 w 7218066"/>
              <a:gd name="connsiteY3" fmla="*/ 6859675 h 6858000"/>
              <a:gd name="connsiteX4" fmla="*/ 2904811 w 7218066"/>
              <a:gd name="connsiteY4" fmla="*/ 6275196 h 6858000"/>
              <a:gd name="connsiteX5" fmla="*/ 3611545 w 7218066"/>
              <a:gd name="connsiteY5" fmla="*/ 6337161 h 6858000"/>
              <a:gd name="connsiteX6" fmla="*/ 7223928 w 7218066"/>
              <a:gd name="connsiteY6" fmla="*/ 3167743 h 6858000"/>
              <a:gd name="connsiteX7" fmla="*/ 3611545 w 7218066"/>
              <a:gd name="connsiteY7" fmla="*/ 0 h 6858000"/>
              <a:gd name="connsiteX8" fmla="*/ 3611545 w 7218066"/>
              <a:gd name="connsiteY8" fmla="*/ 0 h 6858000"/>
              <a:gd name="connsiteX9" fmla="*/ 4219471 w 7218066"/>
              <a:gd name="connsiteY9" fmla="*/ 4276411 h 6858000"/>
              <a:gd name="connsiteX10" fmla="*/ 2068286 w 7218066"/>
              <a:gd name="connsiteY10" fmla="*/ 4276411 h 6858000"/>
              <a:gd name="connsiteX11" fmla="*/ 1717431 w 7218066"/>
              <a:gd name="connsiteY11" fmla="*/ 3925556 h 6858000"/>
              <a:gd name="connsiteX12" fmla="*/ 2068286 w 7218066"/>
              <a:gd name="connsiteY12" fmla="*/ 3574701 h 6858000"/>
              <a:gd name="connsiteX13" fmla="*/ 4219471 w 7218066"/>
              <a:gd name="connsiteY13" fmla="*/ 3574701 h 6858000"/>
              <a:gd name="connsiteX14" fmla="*/ 4570326 w 7218066"/>
              <a:gd name="connsiteY14" fmla="*/ 3925556 h 6858000"/>
              <a:gd name="connsiteX15" fmla="*/ 4219471 w 7218066"/>
              <a:gd name="connsiteY15" fmla="*/ 4276411 h 6858000"/>
              <a:gd name="connsiteX16" fmla="*/ 4219471 w 7218066"/>
              <a:gd name="connsiteY16" fmla="*/ 4276411 h 6858000"/>
              <a:gd name="connsiteX17" fmla="*/ 5153968 w 7218066"/>
              <a:gd name="connsiteY17" fmla="*/ 2873829 h 6858000"/>
              <a:gd name="connsiteX18" fmla="*/ 2068286 w 7218066"/>
              <a:gd name="connsiteY18" fmla="*/ 2873829 h 6858000"/>
              <a:gd name="connsiteX19" fmla="*/ 1726642 w 7218066"/>
              <a:gd name="connsiteY19" fmla="*/ 2714730 h 6858000"/>
              <a:gd name="connsiteX20" fmla="*/ 1726642 w 7218066"/>
              <a:gd name="connsiteY20" fmla="*/ 2337917 h 6858000"/>
              <a:gd name="connsiteX21" fmla="*/ 2068286 w 7218066"/>
              <a:gd name="connsiteY21" fmla="*/ 2178818 h 6858000"/>
              <a:gd name="connsiteX22" fmla="*/ 5153968 w 7218066"/>
              <a:gd name="connsiteY22" fmla="*/ 2178818 h 6858000"/>
              <a:gd name="connsiteX23" fmla="*/ 5473003 w 7218066"/>
              <a:gd name="connsiteY23" fmla="*/ 2347965 h 6858000"/>
              <a:gd name="connsiteX24" fmla="*/ 5473003 w 7218066"/>
              <a:gd name="connsiteY24" fmla="*/ 2709706 h 6858000"/>
              <a:gd name="connsiteX25" fmla="*/ 5153968 w 7218066"/>
              <a:gd name="connsiteY25" fmla="*/ 2878853 h 6858000"/>
              <a:gd name="connsiteX26" fmla="*/ 5153968 w 7218066"/>
              <a:gd name="connsiteY26" fmla="*/ 28738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218066" h="6858000">
                <a:moveTo>
                  <a:pt x="3611545" y="0"/>
                </a:moveTo>
                <a:cubicBezTo>
                  <a:pt x="1616947" y="0"/>
                  <a:pt x="0" y="1418492"/>
                  <a:pt x="0" y="3167743"/>
                </a:cubicBezTo>
                <a:cubicBezTo>
                  <a:pt x="0" y="4136572"/>
                  <a:pt x="496556" y="5004079"/>
                  <a:pt x="1276141" y="5585209"/>
                </a:cubicBezTo>
                <a:cubicBezTo>
                  <a:pt x="1466222" y="5727561"/>
                  <a:pt x="972178" y="6859675"/>
                  <a:pt x="972178" y="6859675"/>
                </a:cubicBezTo>
                <a:cubicBezTo>
                  <a:pt x="972178" y="6859675"/>
                  <a:pt x="2771671" y="6252587"/>
                  <a:pt x="2904811" y="6275196"/>
                </a:cubicBezTo>
                <a:cubicBezTo>
                  <a:pt x="3137598" y="6316227"/>
                  <a:pt x="3374572" y="6337161"/>
                  <a:pt x="3611545" y="6337161"/>
                </a:cubicBezTo>
                <a:cubicBezTo>
                  <a:pt x="5606143" y="6337161"/>
                  <a:pt x="7223928" y="4918669"/>
                  <a:pt x="7223928" y="3167743"/>
                </a:cubicBezTo>
                <a:cubicBezTo>
                  <a:pt x="7223091" y="1417655"/>
                  <a:pt x="5606143" y="0"/>
                  <a:pt x="3611545" y="0"/>
                </a:cubicBezTo>
                <a:lnTo>
                  <a:pt x="3611545" y="0"/>
                </a:lnTo>
                <a:close/>
                <a:moveTo>
                  <a:pt x="4219471" y="4276411"/>
                </a:moveTo>
                <a:lnTo>
                  <a:pt x="2068286" y="4276411"/>
                </a:lnTo>
                <a:cubicBezTo>
                  <a:pt x="1874855" y="4276411"/>
                  <a:pt x="1717431" y="4118987"/>
                  <a:pt x="1717431" y="3925556"/>
                </a:cubicBezTo>
                <a:cubicBezTo>
                  <a:pt x="1717431" y="3732126"/>
                  <a:pt x="1874855" y="3574701"/>
                  <a:pt x="2068286" y="3574701"/>
                </a:cubicBezTo>
                <a:lnTo>
                  <a:pt x="4219471" y="3574701"/>
                </a:lnTo>
                <a:cubicBezTo>
                  <a:pt x="4412902" y="3574701"/>
                  <a:pt x="4570326" y="3732126"/>
                  <a:pt x="4570326" y="3925556"/>
                </a:cubicBezTo>
                <a:cubicBezTo>
                  <a:pt x="4569489" y="4119824"/>
                  <a:pt x="4412902" y="4276411"/>
                  <a:pt x="4219471" y="4276411"/>
                </a:cubicBezTo>
                <a:lnTo>
                  <a:pt x="4219471" y="4276411"/>
                </a:lnTo>
                <a:close/>
                <a:moveTo>
                  <a:pt x="5153968" y="2873829"/>
                </a:moveTo>
                <a:lnTo>
                  <a:pt x="2068286" y="2873829"/>
                </a:lnTo>
                <a:cubicBezTo>
                  <a:pt x="1933470" y="2891413"/>
                  <a:pt x="1800330" y="2829448"/>
                  <a:pt x="1726642" y="2714730"/>
                </a:cubicBezTo>
                <a:cubicBezTo>
                  <a:pt x="1653791" y="2600011"/>
                  <a:pt x="1653791" y="2452635"/>
                  <a:pt x="1726642" y="2337917"/>
                </a:cubicBezTo>
                <a:cubicBezTo>
                  <a:pt x="1799492" y="2223198"/>
                  <a:pt x="1932633" y="2161233"/>
                  <a:pt x="2068286" y="2178818"/>
                </a:cubicBezTo>
                <a:lnTo>
                  <a:pt x="5153968" y="2178818"/>
                </a:lnTo>
                <a:cubicBezTo>
                  <a:pt x="5283759" y="2172119"/>
                  <a:pt x="5406014" y="2237433"/>
                  <a:pt x="5473003" y="2347965"/>
                </a:cubicBezTo>
                <a:cubicBezTo>
                  <a:pt x="5539992" y="2459334"/>
                  <a:pt x="5539992" y="2598336"/>
                  <a:pt x="5473003" y="2709706"/>
                </a:cubicBezTo>
                <a:cubicBezTo>
                  <a:pt x="5406014" y="2821075"/>
                  <a:pt x="5283759" y="2886389"/>
                  <a:pt x="5153968" y="2878853"/>
                </a:cubicBezTo>
                <a:lnTo>
                  <a:pt x="5153968" y="287382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635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 flipH="1">
            <a:off x="7620001" y="511812"/>
            <a:ext cx="462915" cy="438785"/>
          </a:xfrm>
          <a:prstGeom prst="ellipse">
            <a:avLst/>
          </a:prstGeom>
          <a:gradFill flip="none" rotWithShape="1">
            <a:gsLst>
              <a:gs pos="15000">
                <a:schemeClr val="accent1">
                  <a:alpha val="0"/>
                </a:schemeClr>
              </a:gs>
              <a:gs pos="100000">
                <a:schemeClr val="accent2">
                  <a:alpha val="27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sp>
        <p:nvSpPr>
          <p:cNvPr id="21" name="图形 111"/>
          <p:cNvSpPr/>
          <p:nvPr/>
        </p:nvSpPr>
        <p:spPr>
          <a:xfrm rot="5400000" flipV="1">
            <a:off x="7750812" y="618492"/>
            <a:ext cx="213995" cy="225425"/>
          </a:xfrm>
          <a:custGeom>
            <a:avLst/>
            <a:gdLst>
              <a:gd name="connsiteX0" fmla="*/ 5814060 w 6810375"/>
              <a:gd name="connsiteY0" fmla="*/ 4010025 h 6810375"/>
              <a:gd name="connsiteX1" fmla="*/ 5729288 w 6810375"/>
              <a:gd name="connsiteY1" fmla="*/ 4013835 h 6810375"/>
              <a:gd name="connsiteX2" fmla="*/ 5297805 w 6810375"/>
              <a:gd name="connsiteY2" fmla="*/ 3089910 h 6810375"/>
              <a:gd name="connsiteX3" fmla="*/ 5914073 w 6810375"/>
              <a:gd name="connsiteY3" fmla="*/ 1754505 h 6810375"/>
              <a:gd name="connsiteX4" fmla="*/ 4159568 w 6810375"/>
              <a:gd name="connsiteY4" fmla="*/ 0 h 6810375"/>
              <a:gd name="connsiteX5" fmla="*/ 2406015 w 6810375"/>
              <a:gd name="connsiteY5" fmla="*/ 1754505 h 6810375"/>
              <a:gd name="connsiteX6" fmla="*/ 2709863 w 6810375"/>
              <a:gd name="connsiteY6" fmla="*/ 2740343 h 6810375"/>
              <a:gd name="connsiteX7" fmla="*/ 1472565 w 6810375"/>
              <a:gd name="connsiteY7" fmla="*/ 4441508 h 6810375"/>
              <a:gd name="connsiteX8" fmla="*/ 1203008 w 6810375"/>
              <a:gd name="connsiteY8" fmla="*/ 4411028 h 6810375"/>
              <a:gd name="connsiteX9" fmla="*/ 0 w 6810375"/>
              <a:gd name="connsiteY9" fmla="*/ 5613083 h 6810375"/>
              <a:gd name="connsiteX10" fmla="*/ 1203008 w 6810375"/>
              <a:gd name="connsiteY10" fmla="*/ 6816090 h 6810375"/>
              <a:gd name="connsiteX11" fmla="*/ 2406015 w 6810375"/>
              <a:gd name="connsiteY11" fmla="*/ 5613083 h 6810375"/>
              <a:gd name="connsiteX12" fmla="*/ 1985010 w 6810375"/>
              <a:gd name="connsiteY12" fmla="*/ 4698683 h 6810375"/>
              <a:gd name="connsiteX13" fmla="*/ 3093720 w 6810375"/>
              <a:gd name="connsiteY13" fmla="*/ 3146108 h 6810375"/>
              <a:gd name="connsiteX14" fmla="*/ 4159568 w 6810375"/>
              <a:gd name="connsiteY14" fmla="*/ 3507105 h 6810375"/>
              <a:gd name="connsiteX15" fmla="*/ 4829175 w 6810375"/>
              <a:gd name="connsiteY15" fmla="*/ 3374708 h 6810375"/>
              <a:gd name="connsiteX16" fmla="*/ 5216843 w 6810375"/>
              <a:gd name="connsiteY16" fmla="*/ 4205288 h 6810375"/>
              <a:gd name="connsiteX17" fmla="*/ 4811078 w 6810375"/>
              <a:gd name="connsiteY17" fmla="*/ 5011103 h 6810375"/>
              <a:gd name="connsiteX18" fmla="*/ 5813108 w 6810375"/>
              <a:gd name="connsiteY18" fmla="*/ 6013133 h 6810375"/>
              <a:gd name="connsiteX19" fmla="*/ 6815138 w 6810375"/>
              <a:gd name="connsiteY19" fmla="*/ 5011103 h 6810375"/>
              <a:gd name="connsiteX20" fmla="*/ 5814060 w 6810375"/>
              <a:gd name="connsiteY20" fmla="*/ 4010025 h 6810375"/>
              <a:gd name="connsiteX21" fmla="*/ 5814060 w 6810375"/>
              <a:gd name="connsiteY21" fmla="*/ 4010025 h 681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810375" h="6810375">
                <a:moveTo>
                  <a:pt x="5814060" y="4010025"/>
                </a:moveTo>
                <a:cubicBezTo>
                  <a:pt x="5785485" y="4010025"/>
                  <a:pt x="5756910" y="4010978"/>
                  <a:pt x="5729288" y="4013835"/>
                </a:cubicBezTo>
                <a:lnTo>
                  <a:pt x="5297805" y="3089910"/>
                </a:lnTo>
                <a:cubicBezTo>
                  <a:pt x="5674995" y="2767965"/>
                  <a:pt x="5914073" y="2289810"/>
                  <a:pt x="5914073" y="1754505"/>
                </a:cubicBezTo>
                <a:cubicBezTo>
                  <a:pt x="5914073" y="785813"/>
                  <a:pt x="5129213" y="0"/>
                  <a:pt x="4159568" y="0"/>
                </a:cubicBezTo>
                <a:cubicBezTo>
                  <a:pt x="3190875" y="0"/>
                  <a:pt x="2406015" y="785813"/>
                  <a:pt x="2406015" y="1754505"/>
                </a:cubicBezTo>
                <a:cubicBezTo>
                  <a:pt x="2406015" y="2120265"/>
                  <a:pt x="2518410" y="2459355"/>
                  <a:pt x="2709863" y="2740343"/>
                </a:cubicBezTo>
                <a:lnTo>
                  <a:pt x="1472565" y="4441508"/>
                </a:lnTo>
                <a:cubicBezTo>
                  <a:pt x="1385888" y="4421505"/>
                  <a:pt x="1295400" y="4411028"/>
                  <a:pt x="1203008" y="4411028"/>
                </a:cubicBezTo>
                <a:cubicBezTo>
                  <a:pt x="538163" y="4411028"/>
                  <a:pt x="0" y="4949190"/>
                  <a:pt x="0" y="5613083"/>
                </a:cubicBezTo>
                <a:cubicBezTo>
                  <a:pt x="0" y="6276975"/>
                  <a:pt x="538163" y="6816090"/>
                  <a:pt x="1203008" y="6816090"/>
                </a:cubicBezTo>
                <a:cubicBezTo>
                  <a:pt x="1867853" y="6816090"/>
                  <a:pt x="2406015" y="6277928"/>
                  <a:pt x="2406015" y="5613083"/>
                </a:cubicBezTo>
                <a:cubicBezTo>
                  <a:pt x="2406015" y="5247323"/>
                  <a:pt x="2242185" y="4919663"/>
                  <a:pt x="1985010" y="4698683"/>
                </a:cubicBezTo>
                <a:lnTo>
                  <a:pt x="3093720" y="3146108"/>
                </a:lnTo>
                <a:cubicBezTo>
                  <a:pt x="3388995" y="3372803"/>
                  <a:pt x="3758565" y="3507105"/>
                  <a:pt x="4159568" y="3507105"/>
                </a:cubicBezTo>
                <a:cubicBezTo>
                  <a:pt x="4396740" y="3507105"/>
                  <a:pt x="4623435" y="3459480"/>
                  <a:pt x="4829175" y="3374708"/>
                </a:cubicBezTo>
                <a:lnTo>
                  <a:pt x="5216843" y="4205288"/>
                </a:lnTo>
                <a:cubicBezTo>
                  <a:pt x="4970145" y="4388168"/>
                  <a:pt x="4811078" y="4680585"/>
                  <a:pt x="4811078" y="5011103"/>
                </a:cubicBezTo>
                <a:cubicBezTo>
                  <a:pt x="4811078" y="5564505"/>
                  <a:pt x="5259705" y="6013133"/>
                  <a:pt x="5813108" y="6013133"/>
                </a:cubicBezTo>
                <a:cubicBezTo>
                  <a:pt x="6366510" y="6013133"/>
                  <a:pt x="6815138" y="5564505"/>
                  <a:pt x="6815138" y="5011103"/>
                </a:cubicBezTo>
                <a:cubicBezTo>
                  <a:pt x="6816090" y="4458653"/>
                  <a:pt x="6367463" y="4010025"/>
                  <a:pt x="5814060" y="4010025"/>
                </a:cubicBezTo>
                <a:lnTo>
                  <a:pt x="5814060" y="40100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635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 flipH="1">
            <a:off x="10073641" y="1155702"/>
            <a:ext cx="916940" cy="868045"/>
          </a:xfrm>
          <a:prstGeom prst="ellipse">
            <a:avLst/>
          </a:prstGeom>
          <a:gradFill flip="none" rotWithShape="1">
            <a:gsLst>
              <a:gs pos="15000">
                <a:schemeClr val="accent1">
                  <a:alpha val="0"/>
                </a:schemeClr>
              </a:gs>
              <a:gs pos="100000">
                <a:schemeClr val="accent2">
                  <a:alpha val="27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grpSp>
        <p:nvGrpSpPr>
          <p:cNvPr id="23" name="图形 130"/>
          <p:cNvGrpSpPr/>
          <p:nvPr/>
        </p:nvGrpSpPr>
        <p:grpSpPr>
          <a:xfrm>
            <a:off x="10264141" y="1380492"/>
            <a:ext cx="554355" cy="418465"/>
            <a:chOff x="2566987" y="619125"/>
            <a:chExt cx="7058025" cy="5619750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</p:grpSpPr>
        <p:sp>
          <p:nvSpPr>
            <p:cNvPr id="24" name="任意多边形: 形状 23"/>
            <p:cNvSpPr/>
            <p:nvPr/>
          </p:nvSpPr>
          <p:spPr>
            <a:xfrm>
              <a:off x="3480419" y="1799455"/>
              <a:ext cx="990600" cy="3257550"/>
            </a:xfrm>
            <a:custGeom>
              <a:avLst/>
              <a:gdLst>
                <a:gd name="connsiteX0" fmla="*/ 995378 w 990600"/>
                <a:gd name="connsiteY0" fmla="*/ 194127 h 3257550"/>
                <a:gd name="connsiteX1" fmla="*/ 858218 w 990600"/>
                <a:gd name="connsiteY1" fmla="*/ 43632 h 3257550"/>
                <a:gd name="connsiteX2" fmla="*/ 641048 w 990600"/>
                <a:gd name="connsiteY2" fmla="*/ 3627 h 3257550"/>
                <a:gd name="connsiteX3" fmla="*/ 490553 w 990600"/>
                <a:gd name="connsiteY3" fmla="*/ 96972 h 3257550"/>
                <a:gd name="connsiteX4" fmla="*/ 16 w 990600"/>
                <a:gd name="connsiteY4" fmla="*/ 1620020 h 3257550"/>
                <a:gd name="connsiteX5" fmla="*/ 490553 w 990600"/>
                <a:gd name="connsiteY5" fmla="*/ 3142115 h 3257550"/>
                <a:gd name="connsiteX6" fmla="*/ 701056 w 990600"/>
                <a:gd name="connsiteY6" fmla="*/ 3260225 h 3257550"/>
                <a:gd name="connsiteX7" fmla="*/ 978233 w 990600"/>
                <a:gd name="connsiteY7" fmla="*/ 3103062 h 3257550"/>
                <a:gd name="connsiteX8" fmla="*/ 956326 w 990600"/>
                <a:gd name="connsiteY8" fmla="*/ 2872557 h 3257550"/>
                <a:gd name="connsiteX9" fmla="*/ 552466 w 990600"/>
                <a:gd name="connsiteY9" fmla="*/ 1618115 h 3257550"/>
                <a:gd name="connsiteX10" fmla="*/ 956326 w 990600"/>
                <a:gd name="connsiteY10" fmla="*/ 363672 h 3257550"/>
                <a:gd name="connsiteX11" fmla="*/ 995378 w 990600"/>
                <a:gd name="connsiteY11" fmla="*/ 194127 h 3257550"/>
                <a:gd name="connsiteX12" fmla="*/ 995378 w 990600"/>
                <a:gd name="connsiteY12" fmla="*/ 194127 h 325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600" h="3257550">
                  <a:moveTo>
                    <a:pt x="995378" y="194127"/>
                  </a:moveTo>
                  <a:cubicBezTo>
                    <a:pt x="986806" y="134120"/>
                    <a:pt x="906796" y="78875"/>
                    <a:pt x="858218" y="43632"/>
                  </a:cubicBezTo>
                  <a:cubicBezTo>
                    <a:pt x="809641" y="8390"/>
                    <a:pt x="702961" y="-7803"/>
                    <a:pt x="641048" y="3627"/>
                  </a:cubicBezTo>
                  <a:cubicBezTo>
                    <a:pt x="579136" y="15057"/>
                    <a:pt x="525796" y="48395"/>
                    <a:pt x="490553" y="96972"/>
                  </a:cubicBezTo>
                  <a:cubicBezTo>
                    <a:pt x="170513" y="540837"/>
                    <a:pt x="-1889" y="1073285"/>
                    <a:pt x="16" y="1620020"/>
                  </a:cubicBezTo>
                  <a:cubicBezTo>
                    <a:pt x="16" y="2168660"/>
                    <a:pt x="170513" y="2696345"/>
                    <a:pt x="490553" y="3142115"/>
                  </a:cubicBezTo>
                  <a:cubicBezTo>
                    <a:pt x="539131" y="3208790"/>
                    <a:pt x="619141" y="3266892"/>
                    <a:pt x="701056" y="3260225"/>
                  </a:cubicBezTo>
                  <a:cubicBezTo>
                    <a:pt x="782971" y="3253557"/>
                    <a:pt x="944896" y="3178310"/>
                    <a:pt x="978233" y="3103062"/>
                  </a:cubicBezTo>
                  <a:cubicBezTo>
                    <a:pt x="1011571" y="3027815"/>
                    <a:pt x="1002998" y="2941137"/>
                    <a:pt x="956326" y="2872557"/>
                  </a:cubicBezTo>
                  <a:cubicBezTo>
                    <a:pt x="691531" y="2507750"/>
                    <a:pt x="550561" y="2068647"/>
                    <a:pt x="552466" y="1618115"/>
                  </a:cubicBezTo>
                  <a:cubicBezTo>
                    <a:pt x="552466" y="1167582"/>
                    <a:pt x="692483" y="735147"/>
                    <a:pt x="956326" y="363672"/>
                  </a:cubicBezTo>
                  <a:cubicBezTo>
                    <a:pt x="990616" y="316047"/>
                    <a:pt x="1003951" y="254135"/>
                    <a:pt x="995378" y="194127"/>
                  </a:cubicBezTo>
                  <a:lnTo>
                    <a:pt x="995378" y="194127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2566987" y="632501"/>
              <a:ext cx="6143625" cy="5591175"/>
            </a:xfrm>
            <a:custGeom>
              <a:avLst/>
              <a:gdLst>
                <a:gd name="connsiteX0" fmla="*/ 552450 w 6143625"/>
                <a:gd name="connsiteY0" fmla="*/ 2797452 h 5591175"/>
                <a:gd name="connsiteX1" fmla="*/ 1455420 w 6143625"/>
                <a:gd name="connsiteY1" fmla="*/ 404772 h 5591175"/>
                <a:gd name="connsiteX2" fmla="*/ 1500188 w 6143625"/>
                <a:gd name="connsiteY2" fmla="*/ 178077 h 5591175"/>
                <a:gd name="connsiteX3" fmla="*/ 1236345 w 6143625"/>
                <a:gd name="connsiteY3" fmla="*/ 2817 h 5591175"/>
                <a:gd name="connsiteX4" fmla="*/ 1016318 w 6143625"/>
                <a:gd name="connsiteY4" fmla="*/ 100924 h 5591175"/>
                <a:gd name="connsiteX5" fmla="*/ 0 w 6143625"/>
                <a:gd name="connsiteY5" fmla="*/ 2797452 h 5591175"/>
                <a:gd name="connsiteX6" fmla="*/ 1019175 w 6143625"/>
                <a:gd name="connsiteY6" fmla="*/ 5495885 h 5591175"/>
                <a:gd name="connsiteX7" fmla="*/ 1239203 w 6143625"/>
                <a:gd name="connsiteY7" fmla="*/ 5593992 h 5591175"/>
                <a:gd name="connsiteX8" fmla="*/ 1503045 w 6143625"/>
                <a:gd name="connsiteY8" fmla="*/ 5418732 h 5591175"/>
                <a:gd name="connsiteX9" fmla="*/ 1456373 w 6143625"/>
                <a:gd name="connsiteY9" fmla="*/ 5192037 h 5591175"/>
                <a:gd name="connsiteX10" fmla="*/ 552450 w 6143625"/>
                <a:gd name="connsiteY10" fmla="*/ 2797452 h 5591175"/>
                <a:gd name="connsiteX11" fmla="*/ 552450 w 6143625"/>
                <a:gd name="connsiteY11" fmla="*/ 2797452 h 5591175"/>
                <a:gd name="connsiteX12" fmla="*/ 5149215 w 6143625"/>
                <a:gd name="connsiteY12" fmla="*/ 1369654 h 5591175"/>
                <a:gd name="connsiteX13" fmla="*/ 5189220 w 6143625"/>
                <a:gd name="connsiteY13" fmla="*/ 1540152 h 5591175"/>
                <a:gd name="connsiteX14" fmla="*/ 5593080 w 6143625"/>
                <a:gd name="connsiteY14" fmla="*/ 2794594 h 5591175"/>
                <a:gd name="connsiteX15" fmla="*/ 5189220 w 6143625"/>
                <a:gd name="connsiteY15" fmla="*/ 4049037 h 5591175"/>
                <a:gd name="connsiteX16" fmla="*/ 5167313 w 6143625"/>
                <a:gd name="connsiteY16" fmla="*/ 4279542 h 5591175"/>
                <a:gd name="connsiteX17" fmla="*/ 5444490 w 6143625"/>
                <a:gd name="connsiteY17" fmla="*/ 4436704 h 5591175"/>
                <a:gd name="connsiteX18" fmla="*/ 5654993 w 6143625"/>
                <a:gd name="connsiteY18" fmla="*/ 4319547 h 5591175"/>
                <a:gd name="connsiteX19" fmla="*/ 6145530 w 6143625"/>
                <a:gd name="connsiteY19" fmla="*/ 2796499 h 5591175"/>
                <a:gd name="connsiteX20" fmla="*/ 5654993 w 6143625"/>
                <a:gd name="connsiteY20" fmla="*/ 1274404 h 5591175"/>
                <a:gd name="connsiteX21" fmla="*/ 5504498 w 6143625"/>
                <a:gd name="connsiteY21" fmla="*/ 1181059 h 5591175"/>
                <a:gd name="connsiteX22" fmla="*/ 5287328 w 6143625"/>
                <a:gd name="connsiteY22" fmla="*/ 1221064 h 5591175"/>
                <a:gd name="connsiteX23" fmla="*/ 5149215 w 6143625"/>
                <a:gd name="connsiteY23" fmla="*/ 1369654 h 5591175"/>
                <a:gd name="connsiteX24" fmla="*/ 5149215 w 6143625"/>
                <a:gd name="connsiteY24" fmla="*/ 1369654 h 559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3625" h="5591175">
                  <a:moveTo>
                    <a:pt x="552450" y="2797452"/>
                  </a:moveTo>
                  <a:cubicBezTo>
                    <a:pt x="552450" y="1918294"/>
                    <a:pt x="874395" y="1068664"/>
                    <a:pt x="1455420" y="404772"/>
                  </a:cubicBezTo>
                  <a:cubicBezTo>
                    <a:pt x="1510665" y="342859"/>
                    <a:pt x="1526858" y="256182"/>
                    <a:pt x="1500188" y="178077"/>
                  </a:cubicBezTo>
                  <a:cubicBezTo>
                    <a:pt x="1473518" y="99972"/>
                    <a:pt x="1318260" y="20914"/>
                    <a:pt x="1236345" y="2817"/>
                  </a:cubicBezTo>
                  <a:cubicBezTo>
                    <a:pt x="1154430" y="-12423"/>
                    <a:pt x="1072515" y="36154"/>
                    <a:pt x="1016318" y="100924"/>
                  </a:cubicBezTo>
                  <a:cubicBezTo>
                    <a:pt x="363855" y="843874"/>
                    <a:pt x="1905" y="1803042"/>
                    <a:pt x="0" y="2797452"/>
                  </a:cubicBezTo>
                  <a:cubicBezTo>
                    <a:pt x="0" y="3787099"/>
                    <a:pt x="361950" y="4746267"/>
                    <a:pt x="1019175" y="5495885"/>
                  </a:cubicBezTo>
                  <a:cubicBezTo>
                    <a:pt x="1074420" y="5557797"/>
                    <a:pt x="1156335" y="5609232"/>
                    <a:pt x="1239203" y="5593992"/>
                  </a:cubicBezTo>
                  <a:cubicBezTo>
                    <a:pt x="1321118" y="5578752"/>
                    <a:pt x="1474470" y="5495885"/>
                    <a:pt x="1503045" y="5418732"/>
                  </a:cubicBezTo>
                  <a:cubicBezTo>
                    <a:pt x="1529715" y="5340627"/>
                    <a:pt x="1511618" y="5254902"/>
                    <a:pt x="1456373" y="5192037"/>
                  </a:cubicBezTo>
                  <a:cubicBezTo>
                    <a:pt x="874395" y="4528144"/>
                    <a:pt x="552450" y="3675657"/>
                    <a:pt x="552450" y="2797452"/>
                  </a:cubicBezTo>
                  <a:lnTo>
                    <a:pt x="552450" y="2797452"/>
                  </a:lnTo>
                  <a:close/>
                  <a:moveTo>
                    <a:pt x="5149215" y="1369654"/>
                  </a:moveTo>
                  <a:cubicBezTo>
                    <a:pt x="5140643" y="1429662"/>
                    <a:pt x="5153978" y="1491574"/>
                    <a:pt x="5189220" y="1540152"/>
                  </a:cubicBezTo>
                  <a:cubicBezTo>
                    <a:pt x="5455920" y="1908769"/>
                    <a:pt x="5593080" y="2344062"/>
                    <a:pt x="5593080" y="2794594"/>
                  </a:cubicBezTo>
                  <a:cubicBezTo>
                    <a:pt x="5593080" y="3245127"/>
                    <a:pt x="5451158" y="3682324"/>
                    <a:pt x="5189220" y="4049037"/>
                  </a:cubicBezTo>
                  <a:cubicBezTo>
                    <a:pt x="5142548" y="4115712"/>
                    <a:pt x="5133975" y="4204294"/>
                    <a:pt x="5167313" y="4279542"/>
                  </a:cubicBezTo>
                  <a:cubicBezTo>
                    <a:pt x="5200650" y="4354789"/>
                    <a:pt x="5362575" y="4428132"/>
                    <a:pt x="5444490" y="4436704"/>
                  </a:cubicBezTo>
                  <a:cubicBezTo>
                    <a:pt x="5526405" y="4445277"/>
                    <a:pt x="5606415" y="4385269"/>
                    <a:pt x="5654993" y="4319547"/>
                  </a:cubicBezTo>
                  <a:cubicBezTo>
                    <a:pt x="5976938" y="3870919"/>
                    <a:pt x="6145530" y="3345139"/>
                    <a:pt x="6145530" y="2796499"/>
                  </a:cubicBezTo>
                  <a:cubicBezTo>
                    <a:pt x="6145530" y="2250717"/>
                    <a:pt x="5975033" y="1715412"/>
                    <a:pt x="5654993" y="1274404"/>
                  </a:cubicBezTo>
                  <a:cubicBezTo>
                    <a:pt x="5619750" y="1222969"/>
                    <a:pt x="5563553" y="1189632"/>
                    <a:pt x="5504498" y="1181059"/>
                  </a:cubicBezTo>
                  <a:cubicBezTo>
                    <a:pt x="5444490" y="1172487"/>
                    <a:pt x="5337810" y="1185822"/>
                    <a:pt x="5287328" y="1221064"/>
                  </a:cubicBezTo>
                  <a:cubicBezTo>
                    <a:pt x="5237798" y="1254402"/>
                    <a:pt x="5157788" y="1309647"/>
                    <a:pt x="5149215" y="1369654"/>
                  </a:cubicBezTo>
                  <a:lnTo>
                    <a:pt x="5149215" y="13696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4481274" y="627852"/>
              <a:ext cx="5143500" cy="5591175"/>
            </a:xfrm>
            <a:custGeom>
              <a:avLst/>
              <a:gdLst>
                <a:gd name="connsiteX0" fmla="*/ 3687366 w 5143500"/>
                <a:gd name="connsiteY0" fmla="*/ 5194781 h 5591175"/>
                <a:gd name="connsiteX1" fmla="*/ 3640693 w 5143500"/>
                <a:gd name="connsiteY1" fmla="*/ 5421476 h 5591175"/>
                <a:gd name="connsiteX2" fmla="*/ 3904536 w 5143500"/>
                <a:gd name="connsiteY2" fmla="*/ 5596736 h 5591175"/>
                <a:gd name="connsiteX3" fmla="*/ 4124563 w 5143500"/>
                <a:gd name="connsiteY3" fmla="*/ 5499581 h 5591175"/>
                <a:gd name="connsiteX4" fmla="*/ 5143738 w 5143500"/>
                <a:gd name="connsiteY4" fmla="*/ 2801148 h 5591175"/>
                <a:gd name="connsiteX5" fmla="*/ 4124563 w 5143500"/>
                <a:gd name="connsiteY5" fmla="*/ 100811 h 5591175"/>
                <a:gd name="connsiteX6" fmla="*/ 3905488 w 5143500"/>
                <a:gd name="connsiteY6" fmla="*/ 2703 h 5591175"/>
                <a:gd name="connsiteX7" fmla="*/ 3641646 w 5143500"/>
                <a:gd name="connsiteY7" fmla="*/ 177963 h 5591175"/>
                <a:gd name="connsiteX8" fmla="*/ 3686413 w 5143500"/>
                <a:gd name="connsiteY8" fmla="*/ 404658 h 5591175"/>
                <a:gd name="connsiteX9" fmla="*/ 4589383 w 5143500"/>
                <a:gd name="connsiteY9" fmla="*/ 2797338 h 5591175"/>
                <a:gd name="connsiteX10" fmla="*/ 3687366 w 5143500"/>
                <a:gd name="connsiteY10" fmla="*/ 5194781 h 5591175"/>
                <a:gd name="connsiteX11" fmla="*/ 3687366 w 5143500"/>
                <a:gd name="connsiteY11" fmla="*/ 5194781 h 5591175"/>
                <a:gd name="connsiteX12" fmla="*/ 1614726 w 5143500"/>
                <a:gd name="connsiteY12" fmla="*/ 1185708 h 5591175"/>
                <a:gd name="connsiteX13" fmla="*/ 216456 w 5143500"/>
                <a:gd name="connsiteY13" fmla="*/ 1993428 h 5591175"/>
                <a:gd name="connsiteX14" fmla="*/ 216456 w 5143500"/>
                <a:gd name="connsiteY14" fmla="*/ 3608868 h 5591175"/>
                <a:gd name="connsiteX15" fmla="*/ 1614726 w 5143500"/>
                <a:gd name="connsiteY15" fmla="*/ 4416588 h 5591175"/>
                <a:gd name="connsiteX16" fmla="*/ 3230166 w 5143500"/>
                <a:gd name="connsiteY16" fmla="*/ 2801148 h 5591175"/>
                <a:gd name="connsiteX17" fmla="*/ 1614726 w 5143500"/>
                <a:gd name="connsiteY17" fmla="*/ 1185708 h 5591175"/>
                <a:gd name="connsiteX18" fmla="*/ 1614726 w 5143500"/>
                <a:gd name="connsiteY18" fmla="*/ 1185708 h 559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0" h="5591175">
                  <a:moveTo>
                    <a:pt x="3687366" y="5194781"/>
                  </a:moveTo>
                  <a:cubicBezTo>
                    <a:pt x="3632121" y="5256693"/>
                    <a:pt x="3614024" y="5343371"/>
                    <a:pt x="3640693" y="5421476"/>
                  </a:cubicBezTo>
                  <a:cubicBezTo>
                    <a:pt x="3667363" y="5499581"/>
                    <a:pt x="3822621" y="5578638"/>
                    <a:pt x="3904536" y="5596736"/>
                  </a:cubicBezTo>
                  <a:cubicBezTo>
                    <a:pt x="3986451" y="5611976"/>
                    <a:pt x="4068366" y="5561493"/>
                    <a:pt x="4124563" y="5499581"/>
                  </a:cubicBezTo>
                  <a:cubicBezTo>
                    <a:pt x="4781788" y="4749011"/>
                    <a:pt x="5143738" y="3792701"/>
                    <a:pt x="5143738" y="2801148"/>
                  </a:cubicBezTo>
                  <a:cubicBezTo>
                    <a:pt x="5143738" y="1807691"/>
                    <a:pt x="4781788" y="848523"/>
                    <a:pt x="4124563" y="100811"/>
                  </a:cubicBezTo>
                  <a:cubicBezTo>
                    <a:pt x="4069318" y="38898"/>
                    <a:pt x="3987403" y="-12537"/>
                    <a:pt x="3905488" y="2703"/>
                  </a:cubicBezTo>
                  <a:cubicBezTo>
                    <a:pt x="3823574" y="17943"/>
                    <a:pt x="3670221" y="100811"/>
                    <a:pt x="3641646" y="177963"/>
                  </a:cubicBezTo>
                  <a:cubicBezTo>
                    <a:pt x="3614976" y="256068"/>
                    <a:pt x="3633074" y="341793"/>
                    <a:pt x="3686413" y="404658"/>
                  </a:cubicBezTo>
                  <a:cubicBezTo>
                    <a:pt x="4268391" y="1070456"/>
                    <a:pt x="4589383" y="1918181"/>
                    <a:pt x="4589383" y="2797338"/>
                  </a:cubicBezTo>
                  <a:cubicBezTo>
                    <a:pt x="4591288" y="3680306"/>
                    <a:pt x="4269344" y="4532793"/>
                    <a:pt x="3687366" y="5194781"/>
                  </a:cubicBezTo>
                  <a:lnTo>
                    <a:pt x="3687366" y="5194781"/>
                  </a:lnTo>
                  <a:close/>
                  <a:moveTo>
                    <a:pt x="1614726" y="1185708"/>
                  </a:moveTo>
                  <a:cubicBezTo>
                    <a:pt x="1037511" y="1185708"/>
                    <a:pt x="505063" y="1494318"/>
                    <a:pt x="216456" y="1993428"/>
                  </a:cubicBezTo>
                  <a:cubicBezTo>
                    <a:pt x="-72152" y="2492538"/>
                    <a:pt x="-72152" y="3109758"/>
                    <a:pt x="216456" y="3608868"/>
                  </a:cubicBezTo>
                  <a:cubicBezTo>
                    <a:pt x="505063" y="4107978"/>
                    <a:pt x="1037511" y="4416588"/>
                    <a:pt x="1614726" y="4416588"/>
                  </a:cubicBezTo>
                  <a:cubicBezTo>
                    <a:pt x="2507218" y="4416588"/>
                    <a:pt x="3230166" y="3692688"/>
                    <a:pt x="3230166" y="2801148"/>
                  </a:cubicBezTo>
                  <a:cubicBezTo>
                    <a:pt x="3230166" y="1909608"/>
                    <a:pt x="2507218" y="1185708"/>
                    <a:pt x="1614726" y="1185708"/>
                  </a:cubicBezTo>
                  <a:lnTo>
                    <a:pt x="1614726" y="1185708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3477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图片 104"/>
          <p:cNvPicPr>
            <a:picLocks noChangeAspect="1"/>
          </p:cNvPicPr>
          <p:nvPr/>
        </p:nvPicPr>
        <p:blipFill>
          <a:blip r:embed="rId6"/>
          <a:srcRect l="1613" t="1613" r="1613" b="161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4" name="任意多边形: 形状 53"/>
          <p:cNvSpPr/>
          <p:nvPr/>
        </p:nvSpPr>
        <p:spPr>
          <a:xfrm>
            <a:off x="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00">
                <a:srgbClr val="0A1425"/>
              </a:gs>
              <a:gs pos="0">
                <a:srgbClr val="0A1425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任意多边形: 形状 56"/>
          <p:cNvSpPr/>
          <p:nvPr/>
        </p:nvSpPr>
        <p:spPr>
          <a:xfrm>
            <a:off x="3048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A1425"/>
              </a:gs>
              <a:gs pos="100000">
                <a:srgbClr val="0A1425">
                  <a:alpha val="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任意多边形: 形状 59"/>
          <p:cNvSpPr/>
          <p:nvPr/>
        </p:nvSpPr>
        <p:spPr>
          <a:xfrm>
            <a:off x="6096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00">
                <a:srgbClr val="0A1425"/>
              </a:gs>
              <a:gs pos="0">
                <a:srgbClr val="0A1425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任意多边形: 形状 62"/>
          <p:cNvSpPr/>
          <p:nvPr/>
        </p:nvSpPr>
        <p:spPr>
          <a:xfrm>
            <a:off x="9144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A1425"/>
              </a:gs>
              <a:gs pos="100000">
                <a:srgbClr val="0A1425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528456" y="2676997"/>
            <a:ext cx="2064663" cy="2098894"/>
            <a:chOff x="566556" y="1549872"/>
            <a:chExt cx="2064663" cy="2098894"/>
          </a:xfrm>
        </p:grpSpPr>
        <p:sp>
          <p:nvSpPr>
            <p:cNvPr id="65" name="文本框 64"/>
            <p:cNvSpPr txBox="1"/>
            <p:nvPr/>
          </p:nvSpPr>
          <p:spPr>
            <a:xfrm>
              <a:off x="599894" y="3002435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gradFill flip="none" rotWithShape="1">
                    <a:gsLst>
                      <a:gs pos="65000">
                        <a:srgbClr val="FFFFFF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项目介绍</a:t>
              </a: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566556" y="1549872"/>
              <a:ext cx="2017894" cy="1323439"/>
              <a:chOff x="566556" y="1349847"/>
              <a:chExt cx="2017894" cy="1323439"/>
            </a:xfrm>
          </p:grpSpPr>
          <p:sp>
            <p:nvSpPr>
              <p:cNvPr id="64" name="文本框 63"/>
              <p:cNvSpPr txBox="1"/>
              <p:nvPr/>
            </p:nvSpPr>
            <p:spPr>
              <a:xfrm>
                <a:off x="566556" y="1349847"/>
                <a:ext cx="159370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0">
                    <a:gradFill flip="none" rotWithShape="1">
                      <a:gsLst>
                        <a:gs pos="65000">
                          <a:srgbClr val="FFFFFF"/>
                        </a:gs>
                        <a:gs pos="100000">
                          <a:srgbClr val="FFFFFF">
                            <a:alpha val="0"/>
                          </a:srgbClr>
                        </a:gs>
                      </a:gsLst>
                      <a:lin ang="0" scaled="1"/>
                    </a:gra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01.</a:t>
                </a:r>
                <a:endParaRPr lang="zh-CN" altLang="en-US" sz="8000">
                  <a:gradFill flip="none" rotWithShape="1">
                    <a:gsLst>
                      <a:gs pos="65000">
                        <a:srgbClr val="FFFFFF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endParaRPr>
              </a:p>
            </p:txBody>
          </p:sp>
          <p:sp>
            <p:nvSpPr>
              <p:cNvPr id="66" name="PA-文本框 88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924503" y="1775917"/>
                <a:ext cx="6599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hangingPunct="0"/>
                <a:r>
                  <a:rPr lang="en-US" altLang="zh-CN" sz="1600" dirty="0">
                    <a:solidFill>
                      <a:srgbClr val="02E7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H" panose="00020600040101010101" pitchFamily="18" charset="-122"/>
                    <a:sym typeface="+mn-lt"/>
                  </a:rPr>
                  <a:t>PART</a:t>
                </a:r>
              </a:p>
            </p:txBody>
          </p:sp>
        </p:grpSp>
        <p:cxnSp>
          <p:nvCxnSpPr>
            <p:cNvPr id="69" name="直接连接符 68"/>
            <p:cNvCxnSpPr/>
            <p:nvPr/>
          </p:nvCxnSpPr>
          <p:spPr>
            <a:xfrm>
              <a:off x="723900" y="2771775"/>
              <a:ext cx="523875" cy="0"/>
            </a:xfrm>
            <a:prstGeom prst="line">
              <a:avLst/>
            </a:prstGeom>
            <a:ln w="57150">
              <a:solidFill>
                <a:srgbClr val="02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/>
          <p:cNvGrpSpPr/>
          <p:nvPr/>
        </p:nvGrpSpPr>
        <p:grpSpPr>
          <a:xfrm>
            <a:off x="3521423" y="416397"/>
            <a:ext cx="2271894" cy="2098894"/>
            <a:chOff x="566556" y="1549872"/>
            <a:chExt cx="2271894" cy="2098894"/>
          </a:xfrm>
        </p:grpSpPr>
        <p:sp>
          <p:nvSpPr>
            <p:cNvPr id="76" name="文本框 75"/>
            <p:cNvSpPr txBox="1"/>
            <p:nvPr/>
          </p:nvSpPr>
          <p:spPr>
            <a:xfrm>
              <a:off x="599894" y="3002435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gradFill flip="none" rotWithShape="1">
                    <a:gsLst>
                      <a:gs pos="65000">
                        <a:srgbClr val="FFFFFF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关键技术</a:t>
              </a: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566556" y="1549872"/>
              <a:ext cx="2271894" cy="1323439"/>
              <a:chOff x="566556" y="1349847"/>
              <a:chExt cx="2271894" cy="1323439"/>
            </a:xfrm>
          </p:grpSpPr>
          <p:sp>
            <p:nvSpPr>
              <p:cNvPr id="79" name="文本框 78"/>
              <p:cNvSpPr txBox="1"/>
              <p:nvPr/>
            </p:nvSpPr>
            <p:spPr>
              <a:xfrm>
                <a:off x="566556" y="1349847"/>
                <a:ext cx="194796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0" dirty="0">
                    <a:gradFill flip="none" rotWithShape="1">
                      <a:gsLst>
                        <a:gs pos="65000">
                          <a:srgbClr val="FFFFFF"/>
                        </a:gs>
                        <a:gs pos="100000">
                          <a:srgbClr val="FFFFFF">
                            <a:alpha val="0"/>
                          </a:srgbClr>
                        </a:gs>
                      </a:gsLst>
                      <a:lin ang="0" scaled="1"/>
                    </a:gra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02.</a:t>
                </a:r>
                <a:endParaRPr lang="zh-CN" altLang="en-US" sz="8000" dirty="0">
                  <a:gradFill flip="none" rotWithShape="1">
                    <a:gsLst>
                      <a:gs pos="65000">
                        <a:srgbClr val="FFFFFF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endParaRPr>
              </a:p>
            </p:txBody>
          </p:sp>
          <p:sp>
            <p:nvSpPr>
              <p:cNvPr id="80" name="PA-文本框 88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178503" y="1775917"/>
                <a:ext cx="6599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hangingPunct="0"/>
                <a:r>
                  <a:rPr lang="en-US" altLang="zh-CN" sz="1600" dirty="0">
                    <a:solidFill>
                      <a:srgbClr val="02E7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H" panose="00020600040101010101" pitchFamily="18" charset="-122"/>
                    <a:sym typeface="+mn-lt"/>
                  </a:rPr>
                  <a:t>PART</a:t>
                </a:r>
              </a:p>
            </p:txBody>
          </p:sp>
        </p:grpSp>
        <p:cxnSp>
          <p:nvCxnSpPr>
            <p:cNvPr id="78" name="直接连接符 77"/>
            <p:cNvCxnSpPr/>
            <p:nvPr/>
          </p:nvCxnSpPr>
          <p:spPr>
            <a:xfrm>
              <a:off x="723900" y="2771775"/>
              <a:ext cx="523875" cy="0"/>
            </a:xfrm>
            <a:prstGeom prst="line">
              <a:avLst/>
            </a:prstGeom>
            <a:ln w="57150">
              <a:solidFill>
                <a:srgbClr val="02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1"/>
          <p:cNvGrpSpPr/>
          <p:nvPr/>
        </p:nvGrpSpPr>
        <p:grpSpPr>
          <a:xfrm>
            <a:off x="6514390" y="2676997"/>
            <a:ext cx="2322694" cy="2098894"/>
            <a:chOff x="566556" y="1549872"/>
            <a:chExt cx="2322694" cy="2098894"/>
          </a:xfrm>
        </p:grpSpPr>
        <p:sp>
          <p:nvSpPr>
            <p:cNvPr id="84" name="文本框 83"/>
            <p:cNvSpPr txBox="1"/>
            <p:nvPr/>
          </p:nvSpPr>
          <p:spPr>
            <a:xfrm>
              <a:off x="599894" y="3002435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gradFill flip="none" rotWithShape="1">
                    <a:gsLst>
                      <a:gs pos="65000">
                        <a:srgbClr val="FFFFFF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实验结果</a:t>
              </a: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566556" y="1549872"/>
              <a:ext cx="2322694" cy="1323439"/>
              <a:chOff x="566556" y="1349847"/>
              <a:chExt cx="2322694" cy="1323439"/>
            </a:xfrm>
          </p:grpSpPr>
          <p:sp>
            <p:nvSpPr>
              <p:cNvPr id="87" name="文本框 86"/>
              <p:cNvSpPr txBox="1"/>
              <p:nvPr/>
            </p:nvSpPr>
            <p:spPr>
              <a:xfrm>
                <a:off x="566556" y="1349847"/>
                <a:ext cx="194796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0">
                    <a:gradFill flip="none" rotWithShape="1">
                      <a:gsLst>
                        <a:gs pos="65000">
                          <a:srgbClr val="FFFFFF"/>
                        </a:gs>
                        <a:gs pos="100000">
                          <a:srgbClr val="FFFFFF">
                            <a:alpha val="0"/>
                          </a:srgbClr>
                        </a:gs>
                      </a:gsLst>
                      <a:lin ang="0" scaled="1"/>
                    </a:gra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03.</a:t>
                </a:r>
                <a:endParaRPr lang="zh-CN" altLang="en-US" sz="8000">
                  <a:gradFill flip="none" rotWithShape="1">
                    <a:gsLst>
                      <a:gs pos="65000">
                        <a:srgbClr val="FFFFFF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endParaRPr>
              </a:p>
            </p:txBody>
          </p:sp>
          <p:sp>
            <p:nvSpPr>
              <p:cNvPr id="88" name="PA-文本框 88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229303" y="1775917"/>
                <a:ext cx="6599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hangingPunct="0"/>
                <a:r>
                  <a:rPr lang="en-US" altLang="zh-CN" sz="1600" dirty="0">
                    <a:solidFill>
                      <a:srgbClr val="02E7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H" panose="00020600040101010101" pitchFamily="18" charset="-122"/>
                    <a:sym typeface="+mn-lt"/>
                  </a:rPr>
                  <a:t>PART</a:t>
                </a:r>
              </a:p>
            </p:txBody>
          </p:sp>
        </p:grpSp>
        <p:cxnSp>
          <p:nvCxnSpPr>
            <p:cNvPr id="86" name="直接连接符 85"/>
            <p:cNvCxnSpPr/>
            <p:nvPr/>
          </p:nvCxnSpPr>
          <p:spPr>
            <a:xfrm>
              <a:off x="723900" y="2771775"/>
              <a:ext cx="523875" cy="0"/>
            </a:xfrm>
            <a:prstGeom prst="line">
              <a:avLst/>
            </a:prstGeom>
            <a:ln w="57150">
              <a:solidFill>
                <a:srgbClr val="02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组合 89"/>
          <p:cNvGrpSpPr/>
          <p:nvPr/>
        </p:nvGrpSpPr>
        <p:grpSpPr>
          <a:xfrm>
            <a:off x="9507356" y="416397"/>
            <a:ext cx="2322694" cy="2098894"/>
            <a:chOff x="566556" y="1549872"/>
            <a:chExt cx="2322694" cy="2098894"/>
          </a:xfrm>
        </p:grpSpPr>
        <p:sp>
          <p:nvSpPr>
            <p:cNvPr id="92" name="文本框 91"/>
            <p:cNvSpPr txBox="1"/>
            <p:nvPr/>
          </p:nvSpPr>
          <p:spPr>
            <a:xfrm>
              <a:off x="599894" y="3002435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gradFill flip="none" rotWithShape="1">
                    <a:gsLst>
                      <a:gs pos="65000">
                        <a:srgbClr val="FFFFFF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结论</a:t>
              </a:r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566556" y="1549872"/>
              <a:ext cx="2322694" cy="1323439"/>
              <a:chOff x="566556" y="1349847"/>
              <a:chExt cx="2322694" cy="1323439"/>
            </a:xfrm>
          </p:grpSpPr>
          <p:sp>
            <p:nvSpPr>
              <p:cNvPr id="95" name="文本框 94"/>
              <p:cNvSpPr txBox="1"/>
              <p:nvPr/>
            </p:nvSpPr>
            <p:spPr>
              <a:xfrm>
                <a:off x="566556" y="1349847"/>
                <a:ext cx="194796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0">
                    <a:gradFill flip="none" rotWithShape="1">
                      <a:gsLst>
                        <a:gs pos="65000">
                          <a:srgbClr val="FFFFFF"/>
                        </a:gs>
                        <a:gs pos="100000">
                          <a:srgbClr val="FFFFFF">
                            <a:alpha val="0"/>
                          </a:srgbClr>
                        </a:gs>
                      </a:gsLst>
                      <a:lin ang="0" scaled="1"/>
                    </a:gra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03.</a:t>
                </a:r>
                <a:endParaRPr lang="zh-CN" altLang="en-US" sz="8000">
                  <a:gradFill flip="none" rotWithShape="1">
                    <a:gsLst>
                      <a:gs pos="65000">
                        <a:srgbClr val="FFFFFF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endParaRPr>
              </a:p>
            </p:txBody>
          </p:sp>
          <p:sp>
            <p:nvSpPr>
              <p:cNvPr id="96" name="PA-文本框 88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229303" y="1775917"/>
                <a:ext cx="6599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hangingPunct="0"/>
                <a:r>
                  <a:rPr lang="en-US" altLang="zh-CN" sz="1600" dirty="0">
                    <a:solidFill>
                      <a:srgbClr val="02E7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H" panose="00020600040101010101" pitchFamily="18" charset="-122"/>
                    <a:sym typeface="+mn-lt"/>
                  </a:rPr>
                  <a:t>PART</a:t>
                </a:r>
              </a:p>
            </p:txBody>
          </p:sp>
        </p:grpSp>
        <p:cxnSp>
          <p:nvCxnSpPr>
            <p:cNvPr id="94" name="直接连接符 93"/>
            <p:cNvCxnSpPr/>
            <p:nvPr/>
          </p:nvCxnSpPr>
          <p:spPr>
            <a:xfrm>
              <a:off x="723900" y="2771775"/>
              <a:ext cx="523875" cy="0"/>
            </a:xfrm>
            <a:prstGeom prst="line">
              <a:avLst/>
            </a:prstGeom>
            <a:ln w="57150">
              <a:solidFill>
                <a:srgbClr val="02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monitor-with-cloud_32583"/>
          <p:cNvSpPr/>
          <p:nvPr/>
        </p:nvSpPr>
        <p:spPr>
          <a:xfrm>
            <a:off x="664824" y="1999385"/>
            <a:ext cx="681376" cy="577661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solidFill>
            <a:srgbClr val="02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monitor-with-cloud_32583"/>
          <p:cNvSpPr/>
          <p:nvPr/>
        </p:nvSpPr>
        <p:spPr>
          <a:xfrm>
            <a:off x="6659224" y="2133599"/>
            <a:ext cx="506903" cy="506903"/>
          </a:xfrm>
          <a:custGeom>
            <a:avLst/>
            <a:gdLst>
              <a:gd name="T0" fmla="*/ 7467 w 9600"/>
              <a:gd name="T1" fmla="*/ 0 h 9600"/>
              <a:gd name="T2" fmla="*/ 1067 w 9600"/>
              <a:gd name="T3" fmla="*/ 0 h 9600"/>
              <a:gd name="T4" fmla="*/ 0 w 9600"/>
              <a:gd name="T5" fmla="*/ 1067 h 9600"/>
              <a:gd name="T6" fmla="*/ 0 w 9600"/>
              <a:gd name="T7" fmla="*/ 8533 h 9600"/>
              <a:gd name="T8" fmla="*/ 1067 w 9600"/>
              <a:gd name="T9" fmla="*/ 9600 h 9600"/>
              <a:gd name="T10" fmla="*/ 8533 w 9600"/>
              <a:gd name="T11" fmla="*/ 9600 h 9600"/>
              <a:gd name="T12" fmla="*/ 9600 w 9600"/>
              <a:gd name="T13" fmla="*/ 8533 h 9600"/>
              <a:gd name="T14" fmla="*/ 9600 w 9600"/>
              <a:gd name="T15" fmla="*/ 2133 h 9600"/>
              <a:gd name="T16" fmla="*/ 7467 w 9600"/>
              <a:gd name="T17" fmla="*/ 0 h 9600"/>
              <a:gd name="T18" fmla="*/ 4800 w 9600"/>
              <a:gd name="T19" fmla="*/ 8533 h 9600"/>
              <a:gd name="T20" fmla="*/ 3200 w 9600"/>
              <a:gd name="T21" fmla="*/ 6933 h 9600"/>
              <a:gd name="T22" fmla="*/ 4800 w 9600"/>
              <a:gd name="T23" fmla="*/ 5333 h 9600"/>
              <a:gd name="T24" fmla="*/ 6400 w 9600"/>
              <a:gd name="T25" fmla="*/ 6933 h 9600"/>
              <a:gd name="T26" fmla="*/ 4800 w 9600"/>
              <a:gd name="T27" fmla="*/ 8533 h 9600"/>
              <a:gd name="T28" fmla="*/ 6400 w 9600"/>
              <a:gd name="T29" fmla="*/ 3200 h 9600"/>
              <a:gd name="T30" fmla="*/ 1067 w 9600"/>
              <a:gd name="T31" fmla="*/ 3200 h 9600"/>
              <a:gd name="T32" fmla="*/ 1067 w 9600"/>
              <a:gd name="T33" fmla="*/ 1067 h 9600"/>
              <a:gd name="T34" fmla="*/ 6400 w 9600"/>
              <a:gd name="T35" fmla="*/ 1067 h 9600"/>
              <a:gd name="T36" fmla="*/ 6400 w 9600"/>
              <a:gd name="T37" fmla="*/ 3200 h 9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00" h="9600">
                <a:moveTo>
                  <a:pt x="7467" y="0"/>
                </a:moveTo>
                <a:lnTo>
                  <a:pt x="1067" y="0"/>
                </a:lnTo>
                <a:cubicBezTo>
                  <a:pt x="475" y="0"/>
                  <a:pt x="0" y="480"/>
                  <a:pt x="0" y="1067"/>
                </a:cubicBezTo>
                <a:lnTo>
                  <a:pt x="0" y="8533"/>
                </a:lnTo>
                <a:cubicBezTo>
                  <a:pt x="0" y="9120"/>
                  <a:pt x="475" y="9600"/>
                  <a:pt x="1067" y="9600"/>
                </a:cubicBezTo>
                <a:lnTo>
                  <a:pt x="8533" y="9600"/>
                </a:lnTo>
                <a:cubicBezTo>
                  <a:pt x="9120" y="9600"/>
                  <a:pt x="9600" y="9120"/>
                  <a:pt x="9600" y="8533"/>
                </a:cubicBezTo>
                <a:lnTo>
                  <a:pt x="9600" y="2133"/>
                </a:lnTo>
                <a:lnTo>
                  <a:pt x="7467" y="0"/>
                </a:lnTo>
                <a:close/>
                <a:moveTo>
                  <a:pt x="4800" y="8533"/>
                </a:moveTo>
                <a:cubicBezTo>
                  <a:pt x="3915" y="8533"/>
                  <a:pt x="3200" y="7819"/>
                  <a:pt x="3200" y="6933"/>
                </a:cubicBezTo>
                <a:cubicBezTo>
                  <a:pt x="3200" y="6048"/>
                  <a:pt x="3915" y="5333"/>
                  <a:pt x="4800" y="5333"/>
                </a:cubicBezTo>
                <a:cubicBezTo>
                  <a:pt x="5685" y="5333"/>
                  <a:pt x="6400" y="6048"/>
                  <a:pt x="6400" y="6933"/>
                </a:cubicBezTo>
                <a:cubicBezTo>
                  <a:pt x="6400" y="7819"/>
                  <a:pt x="5685" y="8533"/>
                  <a:pt x="4800" y="8533"/>
                </a:cubicBezTo>
                <a:close/>
                <a:moveTo>
                  <a:pt x="6400" y="3200"/>
                </a:moveTo>
                <a:lnTo>
                  <a:pt x="1067" y="3200"/>
                </a:lnTo>
                <a:lnTo>
                  <a:pt x="1067" y="1067"/>
                </a:lnTo>
                <a:lnTo>
                  <a:pt x="6400" y="1067"/>
                </a:lnTo>
                <a:lnTo>
                  <a:pt x="6400" y="3200"/>
                </a:lnTo>
                <a:close/>
              </a:path>
            </a:pathLst>
          </a:custGeom>
          <a:solidFill>
            <a:srgbClr val="02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monitor-with-cloud_32583"/>
          <p:cNvSpPr/>
          <p:nvPr/>
        </p:nvSpPr>
        <p:spPr>
          <a:xfrm>
            <a:off x="3611224" y="3742629"/>
            <a:ext cx="643276" cy="575996"/>
          </a:xfrm>
          <a:custGeom>
            <a:avLst/>
            <a:gdLst>
              <a:gd name="connsiteX0" fmla="*/ 298663 w 608818"/>
              <a:gd name="connsiteY0" fmla="*/ 267726 h 545143"/>
              <a:gd name="connsiteX1" fmla="*/ 336938 w 608818"/>
              <a:gd name="connsiteY1" fmla="*/ 283886 h 545143"/>
              <a:gd name="connsiteX2" fmla="*/ 379806 w 608818"/>
              <a:gd name="connsiteY2" fmla="*/ 315552 h 545143"/>
              <a:gd name="connsiteX3" fmla="*/ 362527 w 608818"/>
              <a:gd name="connsiteY3" fmla="*/ 345143 h 545143"/>
              <a:gd name="connsiteX4" fmla="*/ 324908 w 608818"/>
              <a:gd name="connsiteY4" fmla="*/ 323523 h 545143"/>
              <a:gd name="connsiteX5" fmla="*/ 325674 w 608818"/>
              <a:gd name="connsiteY5" fmla="*/ 383906 h 545143"/>
              <a:gd name="connsiteX6" fmla="*/ 321956 w 608818"/>
              <a:gd name="connsiteY6" fmla="*/ 527166 h 545143"/>
              <a:gd name="connsiteX7" fmla="*/ 284665 w 608818"/>
              <a:gd name="connsiteY7" fmla="*/ 527166 h 545143"/>
              <a:gd name="connsiteX8" fmla="*/ 287289 w 608818"/>
              <a:gd name="connsiteY8" fmla="*/ 322213 h 545143"/>
              <a:gd name="connsiteX9" fmla="*/ 255138 w 608818"/>
              <a:gd name="connsiteY9" fmla="*/ 342632 h 545143"/>
              <a:gd name="connsiteX10" fmla="*/ 233048 w 608818"/>
              <a:gd name="connsiteY10" fmla="*/ 320575 h 545143"/>
              <a:gd name="connsiteX11" fmla="*/ 262356 w 608818"/>
              <a:gd name="connsiteY11" fmla="*/ 291857 h 545143"/>
              <a:gd name="connsiteX12" fmla="*/ 298663 w 608818"/>
              <a:gd name="connsiteY12" fmla="*/ 267726 h 545143"/>
              <a:gd name="connsiteX13" fmla="*/ 330833 w 608818"/>
              <a:gd name="connsiteY13" fmla="*/ 4 h 545143"/>
              <a:gd name="connsiteX14" fmla="*/ 501107 w 608818"/>
              <a:gd name="connsiteY14" fmla="*/ 254240 h 545143"/>
              <a:gd name="connsiteX15" fmla="*/ 601937 w 608818"/>
              <a:gd name="connsiteY15" fmla="*/ 368690 h 545143"/>
              <a:gd name="connsiteX16" fmla="*/ 508981 w 608818"/>
              <a:gd name="connsiteY16" fmla="*/ 420782 h 545143"/>
              <a:gd name="connsiteX17" fmla="*/ 357080 w 608818"/>
              <a:gd name="connsiteY17" fmla="*/ 422529 h 545143"/>
              <a:gd name="connsiteX18" fmla="*/ 349425 w 608818"/>
              <a:gd name="connsiteY18" fmla="*/ 415103 h 545143"/>
              <a:gd name="connsiteX19" fmla="*/ 348440 w 608818"/>
              <a:gd name="connsiteY19" fmla="*/ 414557 h 545143"/>
              <a:gd name="connsiteX20" fmla="*/ 343738 w 608818"/>
              <a:gd name="connsiteY20" fmla="*/ 374041 h 545143"/>
              <a:gd name="connsiteX21" fmla="*/ 344613 w 608818"/>
              <a:gd name="connsiteY21" fmla="*/ 371201 h 545143"/>
              <a:gd name="connsiteX22" fmla="*/ 357189 w 608818"/>
              <a:gd name="connsiteY22" fmla="*/ 357332 h 545143"/>
              <a:gd name="connsiteX23" fmla="*/ 400824 w 608818"/>
              <a:gd name="connsiteY23" fmla="*/ 349032 h 545143"/>
              <a:gd name="connsiteX24" fmla="*/ 387154 w 608818"/>
              <a:gd name="connsiteY24" fmla="*/ 297814 h 545143"/>
              <a:gd name="connsiteX25" fmla="*/ 350518 w 608818"/>
              <a:gd name="connsiteY25" fmla="*/ 268000 h 545143"/>
              <a:gd name="connsiteX26" fmla="*/ 306555 w 608818"/>
              <a:gd name="connsiteY26" fmla="*/ 243210 h 545143"/>
              <a:gd name="connsiteX27" fmla="*/ 233284 w 608818"/>
              <a:gd name="connsiteY27" fmla="*/ 293227 h 545143"/>
              <a:gd name="connsiteX28" fmla="*/ 212834 w 608818"/>
              <a:gd name="connsiteY28" fmla="*/ 335818 h 545143"/>
              <a:gd name="connsiteX29" fmla="*/ 252422 w 608818"/>
              <a:gd name="connsiteY29" fmla="*/ 358752 h 545143"/>
              <a:gd name="connsiteX30" fmla="*/ 267951 w 608818"/>
              <a:gd name="connsiteY30" fmla="*/ 359953 h 545143"/>
              <a:gd name="connsiteX31" fmla="*/ 274075 w 608818"/>
              <a:gd name="connsiteY31" fmla="*/ 368253 h 545143"/>
              <a:gd name="connsiteX32" fmla="*/ 272216 w 608818"/>
              <a:gd name="connsiteY32" fmla="*/ 415758 h 545143"/>
              <a:gd name="connsiteX33" fmla="*/ 265983 w 608818"/>
              <a:gd name="connsiteY33" fmla="*/ 420454 h 545143"/>
              <a:gd name="connsiteX34" fmla="*/ 259202 w 608818"/>
              <a:gd name="connsiteY34" fmla="*/ 423949 h 545143"/>
              <a:gd name="connsiteX35" fmla="*/ 1331 w 608818"/>
              <a:gd name="connsiteY35" fmla="*/ 324024 h 545143"/>
              <a:gd name="connsiteX36" fmla="*/ 138797 w 608818"/>
              <a:gd name="connsiteY36" fmla="*/ 204223 h 545143"/>
              <a:gd name="connsiteX37" fmla="*/ 330833 w 608818"/>
              <a:gd name="connsiteY37" fmla="*/ 4 h 54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8818" h="545143">
                <a:moveTo>
                  <a:pt x="298663" y="267726"/>
                </a:moveTo>
                <a:cubicBezTo>
                  <a:pt x="313207" y="264668"/>
                  <a:pt x="325783" y="276461"/>
                  <a:pt x="336938" y="283886"/>
                </a:cubicBezTo>
                <a:cubicBezTo>
                  <a:pt x="351482" y="293604"/>
                  <a:pt x="368105" y="302340"/>
                  <a:pt x="379806" y="315552"/>
                </a:cubicBezTo>
                <a:cubicBezTo>
                  <a:pt x="390632" y="327781"/>
                  <a:pt x="380462" y="351258"/>
                  <a:pt x="362527" y="345143"/>
                </a:cubicBezTo>
                <a:cubicBezTo>
                  <a:pt x="348639" y="340338"/>
                  <a:pt x="336719" y="331931"/>
                  <a:pt x="324908" y="323523"/>
                </a:cubicBezTo>
                <a:cubicBezTo>
                  <a:pt x="327205" y="343177"/>
                  <a:pt x="325674" y="363815"/>
                  <a:pt x="325674" y="383906"/>
                </a:cubicBezTo>
                <a:cubicBezTo>
                  <a:pt x="325565" y="431514"/>
                  <a:pt x="326767" y="479886"/>
                  <a:pt x="321956" y="527166"/>
                </a:cubicBezTo>
                <a:cubicBezTo>
                  <a:pt x="319659" y="550752"/>
                  <a:pt x="285868" y="551516"/>
                  <a:pt x="284665" y="527166"/>
                </a:cubicBezTo>
                <a:cubicBezTo>
                  <a:pt x="281384" y="459576"/>
                  <a:pt x="290570" y="390130"/>
                  <a:pt x="287289" y="322213"/>
                </a:cubicBezTo>
                <a:cubicBezTo>
                  <a:pt x="277228" y="330184"/>
                  <a:pt x="267168" y="338155"/>
                  <a:pt x="255138" y="342632"/>
                </a:cubicBezTo>
                <a:cubicBezTo>
                  <a:pt x="243218" y="346999"/>
                  <a:pt x="227908" y="332913"/>
                  <a:pt x="233048" y="320575"/>
                </a:cubicBezTo>
                <a:cubicBezTo>
                  <a:pt x="238625" y="307253"/>
                  <a:pt x="251092" y="300265"/>
                  <a:pt x="262356" y="291857"/>
                </a:cubicBezTo>
                <a:cubicBezTo>
                  <a:pt x="273073" y="283777"/>
                  <a:pt x="285102" y="270565"/>
                  <a:pt x="298663" y="267726"/>
                </a:cubicBezTo>
                <a:close/>
                <a:moveTo>
                  <a:pt x="330833" y="4"/>
                </a:moveTo>
                <a:cubicBezTo>
                  <a:pt x="462394" y="-870"/>
                  <a:pt x="516089" y="143940"/>
                  <a:pt x="501107" y="254240"/>
                </a:cubicBezTo>
                <a:cubicBezTo>
                  <a:pt x="558849" y="261338"/>
                  <a:pt x="631683" y="300216"/>
                  <a:pt x="601937" y="368690"/>
                </a:cubicBezTo>
                <a:cubicBezTo>
                  <a:pt x="586080" y="405165"/>
                  <a:pt x="544632" y="415977"/>
                  <a:pt x="508981" y="420782"/>
                </a:cubicBezTo>
                <a:cubicBezTo>
                  <a:pt x="458785" y="427553"/>
                  <a:pt x="407167" y="431484"/>
                  <a:pt x="357080" y="422529"/>
                </a:cubicBezTo>
                <a:cubicBezTo>
                  <a:pt x="352377" y="421655"/>
                  <a:pt x="349971" y="418707"/>
                  <a:pt x="349425" y="415103"/>
                </a:cubicBezTo>
                <a:cubicBezTo>
                  <a:pt x="349096" y="414884"/>
                  <a:pt x="348768" y="414775"/>
                  <a:pt x="348440" y="414557"/>
                </a:cubicBezTo>
                <a:cubicBezTo>
                  <a:pt x="337176" y="405820"/>
                  <a:pt x="342644" y="386272"/>
                  <a:pt x="343738" y="374041"/>
                </a:cubicBezTo>
                <a:cubicBezTo>
                  <a:pt x="343847" y="372949"/>
                  <a:pt x="344175" y="372075"/>
                  <a:pt x="344613" y="371201"/>
                </a:cubicBezTo>
                <a:cubicBezTo>
                  <a:pt x="343847" y="364103"/>
                  <a:pt x="347893" y="356895"/>
                  <a:pt x="357189" y="357332"/>
                </a:cubicBezTo>
                <a:cubicBezTo>
                  <a:pt x="370640" y="357987"/>
                  <a:pt x="390653" y="360062"/>
                  <a:pt x="400824" y="349032"/>
                </a:cubicBezTo>
                <a:cubicBezTo>
                  <a:pt x="416462" y="331996"/>
                  <a:pt x="400933" y="310809"/>
                  <a:pt x="387154" y="297814"/>
                </a:cubicBezTo>
                <a:cubicBezTo>
                  <a:pt x="375780" y="287111"/>
                  <a:pt x="362657" y="277719"/>
                  <a:pt x="350518" y="268000"/>
                </a:cubicBezTo>
                <a:cubicBezTo>
                  <a:pt x="339691" y="259263"/>
                  <a:pt x="323069" y="242336"/>
                  <a:pt x="306555" y="243210"/>
                </a:cubicBezTo>
                <a:cubicBezTo>
                  <a:pt x="283043" y="261120"/>
                  <a:pt x="255812" y="274334"/>
                  <a:pt x="233284" y="293227"/>
                </a:cubicBezTo>
                <a:cubicBezTo>
                  <a:pt x="220379" y="304039"/>
                  <a:pt x="208459" y="317580"/>
                  <a:pt x="212834" y="335818"/>
                </a:cubicBezTo>
                <a:cubicBezTo>
                  <a:pt x="216005" y="348814"/>
                  <a:pt x="237112" y="371747"/>
                  <a:pt x="252422" y="358752"/>
                </a:cubicBezTo>
                <a:cubicBezTo>
                  <a:pt x="257343" y="354602"/>
                  <a:pt x="264233" y="356021"/>
                  <a:pt x="267951" y="359953"/>
                </a:cubicBezTo>
                <a:cubicBezTo>
                  <a:pt x="271123" y="361482"/>
                  <a:pt x="273857" y="364540"/>
                  <a:pt x="274075" y="368253"/>
                </a:cubicBezTo>
                <a:cubicBezTo>
                  <a:pt x="274841" y="383105"/>
                  <a:pt x="279325" y="402216"/>
                  <a:pt x="272216" y="415758"/>
                </a:cubicBezTo>
                <a:cubicBezTo>
                  <a:pt x="271013" y="418161"/>
                  <a:pt x="268607" y="419580"/>
                  <a:pt x="265983" y="420454"/>
                </a:cubicBezTo>
                <a:cubicBezTo>
                  <a:pt x="264452" y="422529"/>
                  <a:pt x="262264" y="423949"/>
                  <a:pt x="259202" y="423949"/>
                </a:cubicBezTo>
                <a:cubicBezTo>
                  <a:pt x="172261" y="422966"/>
                  <a:pt x="19375" y="445244"/>
                  <a:pt x="1331" y="324024"/>
                </a:cubicBezTo>
                <a:cubicBezTo>
                  <a:pt x="-11027" y="240698"/>
                  <a:pt x="64869" y="186749"/>
                  <a:pt x="138797" y="204223"/>
                </a:cubicBezTo>
                <a:cubicBezTo>
                  <a:pt x="138031" y="99274"/>
                  <a:pt x="221036" y="659"/>
                  <a:pt x="330833" y="4"/>
                </a:cubicBezTo>
                <a:close/>
              </a:path>
            </a:pathLst>
          </a:custGeom>
          <a:solidFill>
            <a:srgbClr val="02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monitor-with-cloud_32583"/>
          <p:cNvSpPr/>
          <p:nvPr/>
        </p:nvSpPr>
        <p:spPr>
          <a:xfrm>
            <a:off x="9718887" y="3812230"/>
            <a:ext cx="607250" cy="607370"/>
          </a:xfrm>
          <a:custGeom>
            <a:avLst/>
            <a:gdLst>
              <a:gd name="T0" fmla="*/ 5333 w 10666"/>
              <a:gd name="T1" fmla="*/ 0 h 10666"/>
              <a:gd name="T2" fmla="*/ 0 w 10666"/>
              <a:gd name="T3" fmla="*/ 5333 h 10666"/>
              <a:gd name="T4" fmla="*/ 5333 w 10666"/>
              <a:gd name="T5" fmla="*/ 10666 h 10666"/>
              <a:gd name="T6" fmla="*/ 10666 w 10666"/>
              <a:gd name="T7" fmla="*/ 5333 h 10666"/>
              <a:gd name="T8" fmla="*/ 5333 w 10666"/>
              <a:gd name="T9" fmla="*/ 0 h 10666"/>
              <a:gd name="T10" fmla="*/ 4800 w 10666"/>
              <a:gd name="T11" fmla="*/ 9562 h 10666"/>
              <a:gd name="T12" fmla="*/ 1066 w 10666"/>
              <a:gd name="T13" fmla="*/ 5333 h 10666"/>
              <a:gd name="T14" fmla="*/ 1178 w 10666"/>
              <a:gd name="T15" fmla="*/ 4378 h 10666"/>
              <a:gd name="T16" fmla="*/ 3733 w 10666"/>
              <a:gd name="T17" fmla="*/ 6933 h 10666"/>
              <a:gd name="T18" fmla="*/ 3733 w 10666"/>
              <a:gd name="T19" fmla="*/ 7466 h 10666"/>
              <a:gd name="T20" fmla="*/ 4800 w 10666"/>
              <a:gd name="T21" fmla="*/ 8533 h 10666"/>
              <a:gd name="T22" fmla="*/ 4800 w 10666"/>
              <a:gd name="T23" fmla="*/ 9562 h 10666"/>
              <a:gd name="T24" fmla="*/ 8480 w 10666"/>
              <a:gd name="T25" fmla="*/ 8208 h 10666"/>
              <a:gd name="T26" fmla="*/ 7466 w 10666"/>
              <a:gd name="T27" fmla="*/ 7466 h 10666"/>
              <a:gd name="T28" fmla="*/ 6933 w 10666"/>
              <a:gd name="T29" fmla="*/ 7466 h 10666"/>
              <a:gd name="T30" fmla="*/ 6933 w 10666"/>
              <a:gd name="T31" fmla="*/ 5866 h 10666"/>
              <a:gd name="T32" fmla="*/ 6400 w 10666"/>
              <a:gd name="T33" fmla="*/ 5333 h 10666"/>
              <a:gd name="T34" fmla="*/ 3200 w 10666"/>
              <a:gd name="T35" fmla="*/ 5333 h 10666"/>
              <a:gd name="T36" fmla="*/ 3200 w 10666"/>
              <a:gd name="T37" fmla="*/ 4266 h 10666"/>
              <a:gd name="T38" fmla="*/ 4266 w 10666"/>
              <a:gd name="T39" fmla="*/ 4266 h 10666"/>
              <a:gd name="T40" fmla="*/ 4800 w 10666"/>
              <a:gd name="T41" fmla="*/ 3733 h 10666"/>
              <a:gd name="T42" fmla="*/ 4800 w 10666"/>
              <a:gd name="T43" fmla="*/ 2666 h 10666"/>
              <a:gd name="T44" fmla="*/ 5866 w 10666"/>
              <a:gd name="T45" fmla="*/ 2666 h 10666"/>
              <a:gd name="T46" fmla="*/ 6933 w 10666"/>
              <a:gd name="T47" fmla="*/ 1600 h 10666"/>
              <a:gd name="T48" fmla="*/ 6933 w 10666"/>
              <a:gd name="T49" fmla="*/ 1381 h 10666"/>
              <a:gd name="T50" fmla="*/ 9600 w 10666"/>
              <a:gd name="T51" fmla="*/ 5333 h 10666"/>
              <a:gd name="T52" fmla="*/ 8480 w 10666"/>
              <a:gd name="T53" fmla="*/ 8208 h 10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666" h="10666">
                <a:moveTo>
                  <a:pt x="5333" y="0"/>
                </a:moveTo>
                <a:cubicBezTo>
                  <a:pt x="2389" y="0"/>
                  <a:pt x="0" y="2389"/>
                  <a:pt x="0" y="5333"/>
                </a:cubicBezTo>
                <a:cubicBezTo>
                  <a:pt x="0" y="8277"/>
                  <a:pt x="2389" y="10666"/>
                  <a:pt x="5333" y="10666"/>
                </a:cubicBezTo>
                <a:cubicBezTo>
                  <a:pt x="8277" y="10666"/>
                  <a:pt x="10666" y="8277"/>
                  <a:pt x="10666" y="5333"/>
                </a:cubicBezTo>
                <a:cubicBezTo>
                  <a:pt x="10666" y="2389"/>
                  <a:pt x="8277" y="0"/>
                  <a:pt x="5333" y="0"/>
                </a:cubicBezTo>
                <a:close/>
                <a:moveTo>
                  <a:pt x="4800" y="9562"/>
                </a:moveTo>
                <a:cubicBezTo>
                  <a:pt x="2693" y="9301"/>
                  <a:pt x="1066" y="7509"/>
                  <a:pt x="1066" y="5333"/>
                </a:cubicBezTo>
                <a:cubicBezTo>
                  <a:pt x="1066" y="5002"/>
                  <a:pt x="1109" y="4688"/>
                  <a:pt x="1178" y="4378"/>
                </a:cubicBezTo>
                <a:lnTo>
                  <a:pt x="3733" y="6933"/>
                </a:lnTo>
                <a:lnTo>
                  <a:pt x="3733" y="7466"/>
                </a:lnTo>
                <a:cubicBezTo>
                  <a:pt x="3733" y="8053"/>
                  <a:pt x="4213" y="8533"/>
                  <a:pt x="4800" y="8533"/>
                </a:cubicBezTo>
                <a:lnTo>
                  <a:pt x="4800" y="9562"/>
                </a:lnTo>
                <a:close/>
                <a:moveTo>
                  <a:pt x="8480" y="8208"/>
                </a:moveTo>
                <a:cubicBezTo>
                  <a:pt x="8341" y="7776"/>
                  <a:pt x="7946" y="7466"/>
                  <a:pt x="7466" y="7466"/>
                </a:cubicBezTo>
                <a:lnTo>
                  <a:pt x="6933" y="7466"/>
                </a:lnTo>
                <a:lnTo>
                  <a:pt x="6933" y="5866"/>
                </a:lnTo>
                <a:cubicBezTo>
                  <a:pt x="6933" y="5573"/>
                  <a:pt x="6693" y="5333"/>
                  <a:pt x="6400" y="5333"/>
                </a:cubicBezTo>
                <a:lnTo>
                  <a:pt x="3200" y="5333"/>
                </a:lnTo>
                <a:lnTo>
                  <a:pt x="3200" y="4266"/>
                </a:lnTo>
                <a:lnTo>
                  <a:pt x="4266" y="4266"/>
                </a:lnTo>
                <a:cubicBezTo>
                  <a:pt x="4560" y="4266"/>
                  <a:pt x="4800" y="4026"/>
                  <a:pt x="4800" y="3733"/>
                </a:cubicBezTo>
                <a:lnTo>
                  <a:pt x="4800" y="2666"/>
                </a:lnTo>
                <a:lnTo>
                  <a:pt x="5866" y="2666"/>
                </a:lnTo>
                <a:cubicBezTo>
                  <a:pt x="6453" y="2666"/>
                  <a:pt x="6933" y="2186"/>
                  <a:pt x="6933" y="1600"/>
                </a:cubicBezTo>
                <a:lnTo>
                  <a:pt x="6933" y="1381"/>
                </a:lnTo>
                <a:cubicBezTo>
                  <a:pt x="8496" y="2016"/>
                  <a:pt x="9600" y="3546"/>
                  <a:pt x="9600" y="5333"/>
                </a:cubicBezTo>
                <a:cubicBezTo>
                  <a:pt x="9600" y="6442"/>
                  <a:pt x="9173" y="7450"/>
                  <a:pt x="8480" y="8208"/>
                </a:cubicBezTo>
                <a:close/>
              </a:path>
            </a:pathLst>
          </a:custGeom>
          <a:solidFill>
            <a:srgbClr val="02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27000" y="-71438"/>
            <a:ext cx="12446000" cy="7000876"/>
            <a:chOff x="0" y="0"/>
            <a:chExt cx="12192000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560"/>
              <a:ext cx="12192000" cy="6832879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 flipH="1">
              <a:off x="0" y="0"/>
              <a:ext cx="11125200" cy="6858000"/>
            </a:xfrm>
            <a:prstGeom prst="rect">
              <a:avLst/>
            </a:prstGeom>
            <a:gradFill flip="none" rotWithShape="1">
              <a:gsLst>
                <a:gs pos="55000">
                  <a:srgbClr val="0A1425">
                    <a:alpha val="55000"/>
                  </a:srgbClr>
                </a:gs>
                <a:gs pos="0">
                  <a:srgbClr val="0A1425"/>
                </a:gs>
                <a:gs pos="100000">
                  <a:srgbClr val="0A1425">
                    <a:alpha val="0"/>
                  </a:srgbClr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平行四边形 20"/>
          <p:cNvSpPr/>
          <p:nvPr/>
        </p:nvSpPr>
        <p:spPr>
          <a:xfrm>
            <a:off x="2641600" y="2190750"/>
            <a:ext cx="9194800" cy="2476500"/>
          </a:xfrm>
          <a:prstGeom prst="parallelogram">
            <a:avLst/>
          </a:prstGeom>
          <a:gradFill flip="none" rotWithShape="1">
            <a:gsLst>
              <a:gs pos="81000">
                <a:srgbClr val="0A1425"/>
              </a:gs>
              <a:gs pos="0">
                <a:srgbClr val="0A1425">
                  <a:alpha val="0"/>
                </a:srgbClr>
              </a:gs>
            </a:gsLst>
            <a:lin ang="10800000" scaled="0"/>
          </a:gradFill>
          <a:ln w="12700" cap="flat" cmpd="sng" algn="ctr">
            <a:gradFill>
              <a:gsLst>
                <a:gs pos="100000">
                  <a:srgbClr val="02E7FF"/>
                </a:gs>
                <a:gs pos="23000">
                  <a:srgbClr val="02E7FF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0" y="2190750"/>
            <a:ext cx="3416300" cy="2476500"/>
            <a:chOff x="0" y="2190750"/>
            <a:chExt cx="3416300" cy="2476500"/>
          </a:xfrm>
        </p:grpSpPr>
        <p:sp>
          <p:nvSpPr>
            <p:cNvPr id="17" name="任意多边形: 形状 16"/>
            <p:cNvSpPr/>
            <p:nvPr/>
          </p:nvSpPr>
          <p:spPr>
            <a:xfrm>
              <a:off x="114300" y="2190750"/>
              <a:ext cx="3302000" cy="2476500"/>
            </a:xfrm>
            <a:custGeom>
              <a:avLst/>
              <a:gdLst>
                <a:gd name="connsiteX0" fmla="*/ 0 w 3302000"/>
                <a:gd name="connsiteY0" fmla="*/ 0 h 2476500"/>
                <a:gd name="connsiteX1" fmla="*/ 3302000 w 3302000"/>
                <a:gd name="connsiteY1" fmla="*/ 0 h 2476500"/>
                <a:gd name="connsiteX2" fmla="*/ 2682875 w 3302000"/>
                <a:gd name="connsiteY2" fmla="*/ 2476500 h 2476500"/>
                <a:gd name="connsiteX3" fmla="*/ 0 w 3302000"/>
                <a:gd name="connsiteY3" fmla="*/ 247650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0" h="2476500">
                  <a:moveTo>
                    <a:pt x="0" y="0"/>
                  </a:moveTo>
                  <a:lnTo>
                    <a:pt x="3302000" y="0"/>
                  </a:lnTo>
                  <a:lnTo>
                    <a:pt x="2682875" y="2476500"/>
                  </a:lnTo>
                  <a:lnTo>
                    <a:pt x="0" y="247650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066FF"/>
                </a:gs>
                <a:gs pos="0">
                  <a:srgbClr val="0066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0" y="2190750"/>
              <a:ext cx="3302000" cy="2476500"/>
            </a:xfrm>
            <a:custGeom>
              <a:avLst/>
              <a:gdLst>
                <a:gd name="connsiteX0" fmla="*/ 0 w 3302000"/>
                <a:gd name="connsiteY0" fmla="*/ 0 h 2476500"/>
                <a:gd name="connsiteX1" fmla="*/ 3302000 w 3302000"/>
                <a:gd name="connsiteY1" fmla="*/ 0 h 2476500"/>
                <a:gd name="connsiteX2" fmla="*/ 2682875 w 3302000"/>
                <a:gd name="connsiteY2" fmla="*/ 2476500 h 2476500"/>
                <a:gd name="connsiteX3" fmla="*/ 0 w 3302000"/>
                <a:gd name="connsiteY3" fmla="*/ 247650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0" h="2476500">
                  <a:moveTo>
                    <a:pt x="0" y="0"/>
                  </a:moveTo>
                  <a:lnTo>
                    <a:pt x="3302000" y="0"/>
                  </a:lnTo>
                  <a:lnTo>
                    <a:pt x="2682875" y="2476500"/>
                  </a:lnTo>
                  <a:lnTo>
                    <a:pt x="0" y="2476500"/>
                  </a:lnTo>
                  <a:close/>
                </a:path>
              </a:pathLst>
            </a:custGeom>
            <a:gradFill>
              <a:gsLst>
                <a:gs pos="100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873319" y="2427760"/>
            <a:ext cx="6568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项目介绍</a:t>
            </a:r>
          </a:p>
        </p:txBody>
      </p:sp>
      <p:sp>
        <p:nvSpPr>
          <p:cNvPr id="20" name="PA-文本框 88"/>
          <p:cNvSpPr txBox="1"/>
          <p:nvPr>
            <p:custDataLst>
              <p:tags r:id="rId1"/>
            </p:custDataLst>
          </p:nvPr>
        </p:nvSpPr>
        <p:spPr>
          <a:xfrm>
            <a:off x="3988545" y="3678317"/>
            <a:ext cx="4984005" cy="407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alpha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网球视觉识别检测系统</a:t>
            </a:r>
            <a:endParaRPr lang="en-US" altLang="zh-CN" sz="2000" dirty="0">
              <a:solidFill>
                <a:schemeClr val="bg1">
                  <a:alpha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09406" y="2493613"/>
            <a:ext cx="2671944" cy="1906845"/>
            <a:chOff x="625361" y="1515301"/>
            <a:chExt cx="2061998" cy="1471555"/>
          </a:xfrm>
        </p:grpSpPr>
        <p:grpSp>
          <p:nvGrpSpPr>
            <p:cNvPr id="10" name="组合 9"/>
            <p:cNvGrpSpPr/>
            <p:nvPr/>
          </p:nvGrpSpPr>
          <p:grpSpPr>
            <a:xfrm>
              <a:off x="625361" y="1515301"/>
              <a:ext cx="2061998" cy="1471555"/>
              <a:chOff x="625361" y="1315276"/>
              <a:chExt cx="2061998" cy="1471555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625361" y="1349847"/>
                <a:ext cx="1704934" cy="1436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500" dirty="0">
                    <a:solidFill>
                      <a:schemeClr val="bg1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01.</a:t>
                </a:r>
                <a:endParaRPr lang="zh-CN" altLang="en-US" sz="11500" dirty="0">
                  <a:solidFill>
                    <a:schemeClr val="bg1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endParaRPr>
              </a:p>
            </p:txBody>
          </p:sp>
          <p:sp>
            <p:nvSpPr>
              <p:cNvPr id="13" name="PA-文本框 88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027412" y="1315276"/>
                <a:ext cx="659947" cy="190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hangingPunct="0"/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H" panose="00020600040101010101" pitchFamily="18" charset="-122"/>
                    <a:sym typeface="+mn-lt"/>
                  </a:rPr>
                  <a:t>PART</a:t>
                </a:r>
              </a:p>
            </p:txBody>
          </p:sp>
        </p:grpSp>
        <p:cxnSp>
          <p:nvCxnSpPr>
            <p:cNvPr id="11" name="直接连接符 10"/>
            <p:cNvCxnSpPr/>
            <p:nvPr/>
          </p:nvCxnSpPr>
          <p:spPr>
            <a:xfrm>
              <a:off x="723900" y="2771775"/>
              <a:ext cx="523875" cy="0"/>
            </a:xfrm>
            <a:prstGeom prst="line">
              <a:avLst/>
            </a:prstGeom>
            <a:ln w="57150">
              <a:solidFill>
                <a:srgbClr val="02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平行四边形 21"/>
          <p:cNvSpPr/>
          <p:nvPr/>
        </p:nvSpPr>
        <p:spPr>
          <a:xfrm flipH="1">
            <a:off x="2753769" y="910039"/>
            <a:ext cx="2220686" cy="156028"/>
          </a:xfrm>
          <a:prstGeom prst="parallelogram">
            <a:avLst/>
          </a:prstGeom>
          <a:gradFill flip="none" rotWithShape="1">
            <a:gsLst>
              <a:gs pos="0">
                <a:srgbClr val="02E7FF">
                  <a:alpha val="52000"/>
                </a:srgbClr>
              </a:gs>
              <a:gs pos="100000">
                <a:srgbClr val="02E7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平行四边形 22"/>
          <p:cNvSpPr/>
          <p:nvPr/>
        </p:nvSpPr>
        <p:spPr>
          <a:xfrm flipH="1">
            <a:off x="1765300" y="5494987"/>
            <a:ext cx="2536372" cy="156028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平行四边形 23"/>
          <p:cNvSpPr/>
          <p:nvPr/>
        </p:nvSpPr>
        <p:spPr>
          <a:xfrm flipH="1" flipV="1">
            <a:off x="7991928" y="1409700"/>
            <a:ext cx="3018972" cy="317500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平行四边形 24"/>
          <p:cNvSpPr/>
          <p:nvPr/>
        </p:nvSpPr>
        <p:spPr>
          <a:xfrm flipH="1" flipV="1">
            <a:off x="8142514" y="5360133"/>
            <a:ext cx="5736772" cy="863600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093F7-1709-B352-DDBE-67D758F48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6C3EE4D-FF80-B5C6-8337-D6978188F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ADE556B-D921-8F68-8A78-F6759B08C809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项目介绍</a:t>
            </a:r>
          </a:p>
        </p:txBody>
      </p:sp>
      <p:sp>
        <p:nvSpPr>
          <p:cNvPr id="4" name="monitor-with-cloud_32583">
            <a:extLst>
              <a:ext uri="{FF2B5EF4-FFF2-40B4-BE49-F238E27FC236}">
                <a16:creationId xmlns:a16="http://schemas.microsoft.com/office/drawing/2014/main" id="{C29DF95A-1A81-FA58-F665-0763C73E9187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793358C-C6DB-107E-FF1A-3C11176A427C}"/>
              </a:ext>
            </a:extLst>
          </p:cNvPr>
          <p:cNvGrpSpPr/>
          <p:nvPr/>
        </p:nvGrpSpPr>
        <p:grpSpPr>
          <a:xfrm>
            <a:off x="388290" y="2078308"/>
            <a:ext cx="11415421" cy="3220820"/>
            <a:chOff x="388290" y="2078308"/>
            <a:chExt cx="11415421" cy="322082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989E60E-91D6-382F-A9F1-38203FA72089}"/>
                </a:ext>
              </a:extLst>
            </p:cNvPr>
            <p:cNvGrpSpPr/>
            <p:nvPr/>
          </p:nvGrpSpPr>
          <p:grpSpPr>
            <a:xfrm>
              <a:off x="6428630" y="2136905"/>
              <a:ext cx="5375081" cy="548063"/>
              <a:chOff x="6428630" y="2136905"/>
              <a:chExt cx="5375081" cy="548063"/>
            </a:xfrm>
          </p:grpSpPr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2AE528C7-3CDE-1A75-2BBD-9C9D677173AE}"/>
                  </a:ext>
                </a:extLst>
              </p:cNvPr>
              <p:cNvSpPr/>
              <p:nvPr/>
            </p:nvSpPr>
            <p:spPr>
              <a:xfrm>
                <a:off x="8316398" y="2136905"/>
                <a:ext cx="3487313" cy="54806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9000">
                    <a:srgbClr val="0066FF"/>
                  </a:gs>
                  <a:gs pos="0">
                    <a:srgbClr val="02E7FF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2400" dirty="0"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技术特点</a:t>
                </a:r>
              </a:p>
            </p:txBody>
          </p: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59C25C7A-3204-78C4-A3E9-0ED6A981B1A1}"/>
                  </a:ext>
                </a:extLst>
              </p:cNvPr>
              <p:cNvCxnSpPr>
                <a:stCxn id="13" idx="6"/>
                <a:endCxn id="6" idx="1"/>
              </p:cNvCxnSpPr>
              <p:nvPr/>
            </p:nvCxnSpPr>
            <p:spPr>
              <a:xfrm flipV="1">
                <a:off x="6428630" y="2410937"/>
                <a:ext cx="1887768" cy="1"/>
              </a:xfrm>
              <a:prstGeom prst="line">
                <a:avLst/>
              </a:prstGeom>
              <a:ln w="12700">
                <a:solidFill>
                  <a:srgbClr val="02CCFF"/>
                </a:solidFill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DBA5CD3-DAA2-B79D-19AA-185977008B6F}"/>
                </a:ext>
              </a:extLst>
            </p:cNvPr>
            <p:cNvGrpSpPr/>
            <p:nvPr/>
          </p:nvGrpSpPr>
          <p:grpSpPr>
            <a:xfrm>
              <a:off x="388290" y="4692467"/>
              <a:ext cx="5378335" cy="548063"/>
              <a:chOff x="388290" y="4692467"/>
              <a:chExt cx="5378335" cy="548063"/>
            </a:xfrm>
          </p:grpSpPr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BD65B609-EEE9-1CA8-C9AB-D0AC9F03B4F8}"/>
                  </a:ext>
                </a:extLst>
              </p:cNvPr>
              <p:cNvSpPr/>
              <p:nvPr/>
            </p:nvSpPr>
            <p:spPr>
              <a:xfrm>
                <a:off x="388290" y="4692467"/>
                <a:ext cx="3487313" cy="54806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9000">
                    <a:srgbClr val="0066FF"/>
                  </a:gs>
                  <a:gs pos="0">
                    <a:srgbClr val="02E7FF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2400" dirty="0"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核心功能</a:t>
                </a:r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32207646-0551-561E-000C-A49619FD5929}"/>
                  </a:ext>
                </a:extLst>
              </p:cNvPr>
              <p:cNvCxnSpPr>
                <a:stCxn id="16" idx="2"/>
                <a:endCxn id="9" idx="3"/>
              </p:cNvCxnSpPr>
              <p:nvPr/>
            </p:nvCxnSpPr>
            <p:spPr>
              <a:xfrm flipH="1">
                <a:off x="3875603" y="4966499"/>
                <a:ext cx="1891022" cy="0"/>
              </a:xfrm>
              <a:prstGeom prst="line">
                <a:avLst/>
              </a:prstGeom>
              <a:ln w="12700">
                <a:solidFill>
                  <a:srgbClr val="02CCFF"/>
                </a:solidFill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83706F7-4A3A-EBE0-5347-750FA7A5CCF9}"/>
                </a:ext>
              </a:extLst>
            </p:cNvPr>
            <p:cNvCxnSpPr>
              <a:stCxn id="13" idx="4"/>
              <a:endCxn id="16" idx="0"/>
            </p:cNvCxnSpPr>
            <p:nvPr/>
          </p:nvCxnSpPr>
          <p:spPr>
            <a:xfrm>
              <a:off x="6096001" y="2743567"/>
              <a:ext cx="3254" cy="1890302"/>
            </a:xfrm>
            <a:prstGeom prst="line">
              <a:avLst/>
            </a:prstGeom>
            <a:ln w="12700">
              <a:solidFill>
                <a:srgbClr val="02CCFF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6204113-22C6-4C07-02CC-BD9D507128BE}"/>
                </a:ext>
              </a:extLst>
            </p:cNvPr>
            <p:cNvGrpSpPr/>
            <p:nvPr/>
          </p:nvGrpSpPr>
          <p:grpSpPr>
            <a:xfrm>
              <a:off x="5763371" y="2078308"/>
              <a:ext cx="665259" cy="665259"/>
              <a:chOff x="5763371" y="2078308"/>
              <a:chExt cx="665259" cy="665259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D7388DE4-F9A5-F0F7-296A-F276EAE8157E}"/>
                  </a:ext>
                </a:extLst>
              </p:cNvPr>
              <p:cNvSpPr/>
              <p:nvPr/>
            </p:nvSpPr>
            <p:spPr>
              <a:xfrm>
                <a:off x="5763371" y="2078308"/>
                <a:ext cx="665259" cy="665259"/>
              </a:xfrm>
              <a:prstGeom prst="ellipse">
                <a:avLst/>
              </a:prstGeom>
              <a:gradFill>
                <a:gsLst>
                  <a:gs pos="79000">
                    <a:srgbClr val="0066FF"/>
                  </a:gs>
                  <a:gs pos="0">
                    <a:srgbClr val="02E7FF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图形 51">
                <a:extLst>
                  <a:ext uri="{FF2B5EF4-FFF2-40B4-BE49-F238E27FC236}">
                    <a16:creationId xmlns:a16="http://schemas.microsoft.com/office/drawing/2014/main" id="{26CB22B9-88C0-388F-5E91-F597641ACE1C}"/>
                  </a:ext>
                </a:extLst>
              </p:cNvPr>
              <p:cNvSpPr/>
              <p:nvPr/>
            </p:nvSpPr>
            <p:spPr>
              <a:xfrm>
                <a:off x="5954809" y="2295417"/>
                <a:ext cx="282383" cy="231041"/>
              </a:xfrm>
              <a:custGeom>
                <a:avLst/>
                <a:gdLst>
                  <a:gd name="connsiteX0" fmla="*/ 256713 w 282383"/>
                  <a:gd name="connsiteY0" fmla="*/ 205370 h 231041"/>
                  <a:gd name="connsiteX1" fmla="*/ 282384 w 282383"/>
                  <a:gd name="connsiteY1" fmla="*/ 205370 h 231041"/>
                  <a:gd name="connsiteX2" fmla="*/ 282384 w 282383"/>
                  <a:gd name="connsiteY2" fmla="*/ 231041 h 231041"/>
                  <a:gd name="connsiteX3" fmla="*/ 0 w 282383"/>
                  <a:gd name="connsiteY3" fmla="*/ 231041 h 231041"/>
                  <a:gd name="connsiteX4" fmla="*/ 0 w 282383"/>
                  <a:gd name="connsiteY4" fmla="*/ 205370 h 231041"/>
                  <a:gd name="connsiteX5" fmla="*/ 25671 w 282383"/>
                  <a:gd name="connsiteY5" fmla="*/ 205370 h 231041"/>
                  <a:gd name="connsiteX6" fmla="*/ 25671 w 282383"/>
                  <a:gd name="connsiteY6" fmla="*/ 12836 h 231041"/>
                  <a:gd name="connsiteX7" fmla="*/ 38507 w 282383"/>
                  <a:gd name="connsiteY7" fmla="*/ 0 h 231041"/>
                  <a:gd name="connsiteX8" fmla="*/ 166863 w 282383"/>
                  <a:gd name="connsiteY8" fmla="*/ 0 h 231041"/>
                  <a:gd name="connsiteX9" fmla="*/ 179699 w 282383"/>
                  <a:gd name="connsiteY9" fmla="*/ 12836 h 231041"/>
                  <a:gd name="connsiteX10" fmla="*/ 179699 w 282383"/>
                  <a:gd name="connsiteY10" fmla="*/ 205370 h 231041"/>
                  <a:gd name="connsiteX11" fmla="*/ 205370 w 282383"/>
                  <a:gd name="connsiteY11" fmla="*/ 205370 h 231041"/>
                  <a:gd name="connsiteX12" fmla="*/ 205370 w 282383"/>
                  <a:gd name="connsiteY12" fmla="*/ 77014 h 231041"/>
                  <a:gd name="connsiteX13" fmla="*/ 243877 w 282383"/>
                  <a:gd name="connsiteY13" fmla="*/ 77014 h 231041"/>
                  <a:gd name="connsiteX14" fmla="*/ 256713 w 282383"/>
                  <a:gd name="connsiteY14" fmla="*/ 89849 h 231041"/>
                  <a:gd name="connsiteX15" fmla="*/ 256713 w 282383"/>
                  <a:gd name="connsiteY15" fmla="*/ 205370 h 231041"/>
                  <a:gd name="connsiteX16" fmla="*/ 77014 w 282383"/>
                  <a:gd name="connsiteY16" fmla="*/ 102685 h 231041"/>
                  <a:gd name="connsiteX17" fmla="*/ 77014 w 282383"/>
                  <a:gd name="connsiteY17" fmla="*/ 128356 h 231041"/>
                  <a:gd name="connsiteX18" fmla="*/ 128356 w 282383"/>
                  <a:gd name="connsiteY18" fmla="*/ 128356 h 231041"/>
                  <a:gd name="connsiteX19" fmla="*/ 128356 w 282383"/>
                  <a:gd name="connsiteY19" fmla="*/ 102685 h 231041"/>
                  <a:gd name="connsiteX20" fmla="*/ 77014 w 282383"/>
                  <a:gd name="connsiteY20" fmla="*/ 102685 h 231041"/>
                  <a:gd name="connsiteX21" fmla="*/ 77014 w 282383"/>
                  <a:gd name="connsiteY21" fmla="*/ 51342 h 231041"/>
                  <a:gd name="connsiteX22" fmla="*/ 77014 w 282383"/>
                  <a:gd name="connsiteY22" fmla="*/ 77014 h 231041"/>
                  <a:gd name="connsiteX23" fmla="*/ 128356 w 282383"/>
                  <a:gd name="connsiteY23" fmla="*/ 77014 h 231041"/>
                  <a:gd name="connsiteX24" fmla="*/ 128356 w 282383"/>
                  <a:gd name="connsiteY24" fmla="*/ 51342 h 231041"/>
                  <a:gd name="connsiteX25" fmla="*/ 77014 w 282383"/>
                  <a:gd name="connsiteY25" fmla="*/ 51342 h 23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2383" h="231041">
                    <a:moveTo>
                      <a:pt x="256713" y="205370"/>
                    </a:moveTo>
                    <a:lnTo>
                      <a:pt x="282384" y="205370"/>
                    </a:lnTo>
                    <a:lnTo>
                      <a:pt x="282384" y="231041"/>
                    </a:lnTo>
                    <a:lnTo>
                      <a:pt x="0" y="231041"/>
                    </a:lnTo>
                    <a:lnTo>
                      <a:pt x="0" y="205370"/>
                    </a:lnTo>
                    <a:lnTo>
                      <a:pt x="25671" y="205370"/>
                    </a:lnTo>
                    <a:lnTo>
                      <a:pt x="25671" y="12836"/>
                    </a:lnTo>
                    <a:cubicBezTo>
                      <a:pt x="25671" y="5747"/>
                      <a:pt x="31418" y="0"/>
                      <a:pt x="38507" y="0"/>
                    </a:cubicBezTo>
                    <a:lnTo>
                      <a:pt x="166863" y="0"/>
                    </a:lnTo>
                    <a:cubicBezTo>
                      <a:pt x="173952" y="0"/>
                      <a:pt x="179699" y="5747"/>
                      <a:pt x="179699" y="12836"/>
                    </a:cubicBezTo>
                    <a:lnTo>
                      <a:pt x="179699" y="205370"/>
                    </a:lnTo>
                    <a:lnTo>
                      <a:pt x="205370" y="205370"/>
                    </a:lnTo>
                    <a:lnTo>
                      <a:pt x="205370" y="77014"/>
                    </a:lnTo>
                    <a:lnTo>
                      <a:pt x="243877" y="77014"/>
                    </a:lnTo>
                    <a:cubicBezTo>
                      <a:pt x="250966" y="77014"/>
                      <a:pt x="256713" y="82760"/>
                      <a:pt x="256713" y="89849"/>
                    </a:cubicBezTo>
                    <a:lnTo>
                      <a:pt x="256713" y="205370"/>
                    </a:lnTo>
                    <a:close/>
                    <a:moveTo>
                      <a:pt x="77014" y="102685"/>
                    </a:moveTo>
                    <a:lnTo>
                      <a:pt x="77014" y="128356"/>
                    </a:lnTo>
                    <a:lnTo>
                      <a:pt x="128356" y="128356"/>
                    </a:lnTo>
                    <a:lnTo>
                      <a:pt x="128356" y="102685"/>
                    </a:lnTo>
                    <a:lnTo>
                      <a:pt x="77014" y="102685"/>
                    </a:lnTo>
                    <a:close/>
                    <a:moveTo>
                      <a:pt x="77014" y="51342"/>
                    </a:moveTo>
                    <a:lnTo>
                      <a:pt x="77014" y="77014"/>
                    </a:lnTo>
                    <a:lnTo>
                      <a:pt x="128356" y="77014"/>
                    </a:lnTo>
                    <a:lnTo>
                      <a:pt x="128356" y="51342"/>
                    </a:lnTo>
                    <a:lnTo>
                      <a:pt x="77014" y="51342"/>
                    </a:lnTo>
                    <a:close/>
                  </a:path>
                </a:pathLst>
              </a:custGeom>
              <a:solidFill>
                <a:schemeClr val="bg1"/>
              </a:solidFill>
              <a:ln w="2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8995792B-D6D0-F6A6-F3E5-AE2B8A811BC4}"/>
                </a:ext>
              </a:extLst>
            </p:cNvPr>
            <p:cNvGrpSpPr/>
            <p:nvPr/>
          </p:nvGrpSpPr>
          <p:grpSpPr>
            <a:xfrm>
              <a:off x="5766625" y="4633869"/>
              <a:ext cx="665259" cy="665259"/>
              <a:chOff x="5766625" y="4633869"/>
              <a:chExt cx="665259" cy="665259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8FD65767-C68D-9D5A-F08C-B9F75247F142}"/>
                  </a:ext>
                </a:extLst>
              </p:cNvPr>
              <p:cNvSpPr/>
              <p:nvPr/>
            </p:nvSpPr>
            <p:spPr>
              <a:xfrm>
                <a:off x="5766625" y="4633869"/>
                <a:ext cx="665259" cy="665259"/>
              </a:xfrm>
              <a:prstGeom prst="ellipse">
                <a:avLst/>
              </a:prstGeom>
              <a:gradFill>
                <a:gsLst>
                  <a:gs pos="79000">
                    <a:srgbClr val="0066FF"/>
                  </a:gs>
                  <a:gs pos="0">
                    <a:srgbClr val="02E7FF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图形 55">
                <a:extLst>
                  <a:ext uri="{FF2B5EF4-FFF2-40B4-BE49-F238E27FC236}">
                    <a16:creationId xmlns:a16="http://schemas.microsoft.com/office/drawing/2014/main" id="{FB551E1B-C9B3-AFB7-F74F-2E7F216C012A}"/>
                  </a:ext>
                </a:extLst>
              </p:cNvPr>
              <p:cNvSpPr/>
              <p:nvPr/>
            </p:nvSpPr>
            <p:spPr>
              <a:xfrm>
                <a:off x="5950341" y="4828822"/>
                <a:ext cx="297827" cy="275353"/>
              </a:xfrm>
              <a:custGeom>
                <a:avLst/>
                <a:gdLst>
                  <a:gd name="connsiteX0" fmla="*/ 160794 w 327751"/>
                  <a:gd name="connsiteY0" fmla="*/ 191727 h 303019"/>
                  <a:gd name="connsiteX1" fmla="*/ 241191 w 327751"/>
                  <a:gd name="connsiteY1" fmla="*/ 94464 h 303019"/>
                  <a:gd name="connsiteX2" fmla="*/ 160794 w 327751"/>
                  <a:gd name="connsiteY2" fmla="*/ 0 h 303019"/>
                  <a:gd name="connsiteX3" fmla="*/ 80397 w 327751"/>
                  <a:gd name="connsiteY3" fmla="*/ 94464 h 303019"/>
                  <a:gd name="connsiteX4" fmla="*/ 160794 w 327751"/>
                  <a:gd name="connsiteY4" fmla="*/ 191727 h 303019"/>
                  <a:gd name="connsiteX5" fmla="*/ 297650 w 327751"/>
                  <a:gd name="connsiteY5" fmla="*/ 239678 h 303019"/>
                  <a:gd name="connsiteX6" fmla="*/ 218123 w 327751"/>
                  <a:gd name="connsiteY6" fmla="*/ 197891 h 303019"/>
                  <a:gd name="connsiteX7" fmla="*/ 179777 w 327751"/>
                  <a:gd name="connsiteY7" fmla="*/ 267321 h 303019"/>
                  <a:gd name="connsiteX8" fmla="*/ 174105 w 327751"/>
                  <a:gd name="connsiteY8" fmla="*/ 250796 h 303019"/>
                  <a:gd name="connsiteX9" fmla="*/ 184580 w 327751"/>
                  <a:gd name="connsiteY9" fmla="*/ 229921 h 303019"/>
                  <a:gd name="connsiteX10" fmla="*/ 163592 w 327751"/>
                  <a:gd name="connsiteY10" fmla="*/ 209047 h 303019"/>
                  <a:gd name="connsiteX11" fmla="*/ 142604 w 327751"/>
                  <a:gd name="connsiteY11" fmla="*/ 229921 h 303019"/>
                  <a:gd name="connsiteX12" fmla="*/ 153117 w 327751"/>
                  <a:gd name="connsiteY12" fmla="*/ 250796 h 303019"/>
                  <a:gd name="connsiteX13" fmla="*/ 146348 w 327751"/>
                  <a:gd name="connsiteY13" fmla="*/ 267737 h 303019"/>
                  <a:gd name="connsiteX14" fmla="*/ 109061 w 327751"/>
                  <a:gd name="connsiteY14" fmla="*/ 197929 h 303019"/>
                  <a:gd name="connsiteX15" fmla="*/ 29534 w 327751"/>
                  <a:gd name="connsiteY15" fmla="*/ 239716 h 303019"/>
                  <a:gd name="connsiteX16" fmla="*/ 0 w 327751"/>
                  <a:gd name="connsiteY16" fmla="*/ 303020 h 303019"/>
                  <a:gd name="connsiteX17" fmla="*/ 327751 w 327751"/>
                  <a:gd name="connsiteY17" fmla="*/ 303020 h 303019"/>
                  <a:gd name="connsiteX18" fmla="*/ 297650 w 327751"/>
                  <a:gd name="connsiteY18" fmla="*/ 239678 h 303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7751" h="303019">
                    <a:moveTo>
                      <a:pt x="160794" y="191727"/>
                    </a:moveTo>
                    <a:cubicBezTo>
                      <a:pt x="209047" y="191652"/>
                      <a:pt x="241191" y="128461"/>
                      <a:pt x="241191" y="94464"/>
                    </a:cubicBezTo>
                    <a:cubicBezTo>
                      <a:pt x="241191" y="60468"/>
                      <a:pt x="241039" y="0"/>
                      <a:pt x="160794" y="0"/>
                    </a:cubicBezTo>
                    <a:cubicBezTo>
                      <a:pt x="80548" y="0"/>
                      <a:pt x="80397" y="60468"/>
                      <a:pt x="80397" y="94464"/>
                    </a:cubicBezTo>
                    <a:cubicBezTo>
                      <a:pt x="80397" y="128461"/>
                      <a:pt x="112540" y="191803"/>
                      <a:pt x="160794" y="191727"/>
                    </a:cubicBezTo>
                    <a:close/>
                    <a:moveTo>
                      <a:pt x="297650" y="239678"/>
                    </a:moveTo>
                    <a:cubicBezTo>
                      <a:pt x="277191" y="223984"/>
                      <a:pt x="218123" y="197891"/>
                      <a:pt x="218123" y="197891"/>
                    </a:cubicBezTo>
                    <a:lnTo>
                      <a:pt x="179777" y="267321"/>
                    </a:lnTo>
                    <a:lnTo>
                      <a:pt x="174105" y="250796"/>
                    </a:lnTo>
                    <a:lnTo>
                      <a:pt x="184580" y="229921"/>
                    </a:lnTo>
                    <a:lnTo>
                      <a:pt x="163592" y="209047"/>
                    </a:lnTo>
                    <a:lnTo>
                      <a:pt x="142604" y="229921"/>
                    </a:lnTo>
                    <a:lnTo>
                      <a:pt x="153117" y="250796"/>
                    </a:lnTo>
                    <a:lnTo>
                      <a:pt x="146348" y="267737"/>
                    </a:lnTo>
                    <a:lnTo>
                      <a:pt x="109061" y="197929"/>
                    </a:lnTo>
                    <a:cubicBezTo>
                      <a:pt x="109061" y="197929"/>
                      <a:pt x="50031" y="224022"/>
                      <a:pt x="29534" y="239716"/>
                    </a:cubicBezTo>
                    <a:cubicBezTo>
                      <a:pt x="9038" y="255372"/>
                      <a:pt x="0" y="303020"/>
                      <a:pt x="0" y="303020"/>
                    </a:cubicBezTo>
                    <a:lnTo>
                      <a:pt x="327751" y="303020"/>
                    </a:lnTo>
                    <a:cubicBezTo>
                      <a:pt x="327751" y="303020"/>
                      <a:pt x="321777" y="258170"/>
                      <a:pt x="297650" y="239678"/>
                    </a:cubicBezTo>
                    <a:close/>
                  </a:path>
                </a:pathLst>
              </a:custGeom>
              <a:solidFill>
                <a:schemeClr val="bg1"/>
              </a:solidFill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2" name="PA-矩形 4">
            <a:extLst>
              <a:ext uri="{FF2B5EF4-FFF2-40B4-BE49-F238E27FC236}">
                <a16:creationId xmlns:a16="http://schemas.microsoft.com/office/drawing/2014/main" id="{0431E17B-BB18-A920-DD30-EC7DF12A1A6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86048" y="862594"/>
            <a:ext cx="713964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H" panose="00020600040101010101" pitchFamily="18" charset="-122"/>
              <a:sym typeface="+mn-lt"/>
            </a:endParaRPr>
          </a:p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本项目是一个基于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ONNX Runtime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的网球检测系统，主要功能包括：</a:t>
            </a:r>
          </a:p>
        </p:txBody>
      </p:sp>
      <p:sp>
        <p:nvSpPr>
          <p:cNvPr id="24" name="PA-矩形 4">
            <a:extLst>
              <a:ext uri="{FF2B5EF4-FFF2-40B4-BE49-F238E27FC236}">
                <a16:creationId xmlns:a16="http://schemas.microsoft.com/office/drawing/2014/main" id="{C5E80C51-2867-5C01-992E-D8FDD6DFC33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86048" y="2743567"/>
            <a:ext cx="3108178" cy="161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使用预训练的</a:t>
            </a:r>
            <a:r>
              <a:rPr lang="en-US" altLang="zh-CN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ONNX</a:t>
            </a:r>
            <a:r>
              <a:rPr lang="zh-CN" altLang="en-US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模型检测图片中的网球；输出检测框坐标</a:t>
            </a:r>
            <a:r>
              <a:rPr lang="en-US" altLang="zh-CN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(</a:t>
            </a:r>
            <a:r>
              <a:rPr lang="en-US" altLang="zh-CN" dirty="0" err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x,y,w,h</a:t>
            </a:r>
            <a:r>
              <a:rPr lang="en-US" altLang="zh-CN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)</a:t>
            </a:r>
            <a:r>
              <a:rPr lang="zh-CN" altLang="en-US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；生成带标注框的可视化结果图片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4318852-667D-672F-AC37-E051B30CC47C}"/>
              </a:ext>
            </a:extLst>
          </p:cNvPr>
          <p:cNvCxnSpPr/>
          <p:nvPr/>
        </p:nvCxnSpPr>
        <p:spPr>
          <a:xfrm>
            <a:off x="1386048" y="2646218"/>
            <a:ext cx="426028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PA-矩形 4">
            <a:extLst>
              <a:ext uri="{FF2B5EF4-FFF2-40B4-BE49-F238E27FC236}">
                <a16:creationId xmlns:a16="http://schemas.microsoft.com/office/drawing/2014/main" id="{FD7B6DB6-8E6A-67E6-A785-99F830F31757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227099" y="2871647"/>
            <a:ext cx="4006957" cy="161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采用</a:t>
            </a:r>
            <a:r>
              <a:rPr lang="en-US" altLang="zh-CN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ONNX Runtime</a:t>
            </a:r>
            <a:r>
              <a:rPr lang="zh-CN" altLang="en-US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进行高效推理；实现非极大值抑制</a:t>
            </a:r>
            <a:r>
              <a:rPr lang="en-US" altLang="zh-CN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(NMS)</a:t>
            </a:r>
            <a:r>
              <a:rPr lang="zh-CN" altLang="en-US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优化检测结果；支持批量处理图片文件夹；输出标准化的</a:t>
            </a:r>
            <a:r>
              <a:rPr lang="en-US" altLang="zh-CN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txt</a:t>
            </a:r>
            <a:r>
              <a:rPr lang="zh-CN" altLang="en-US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格式结果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07C8EBA-FF63-A524-978A-EB372F30D6D5}"/>
              </a:ext>
            </a:extLst>
          </p:cNvPr>
          <p:cNvCxnSpPr/>
          <p:nvPr/>
        </p:nvCxnSpPr>
        <p:spPr>
          <a:xfrm>
            <a:off x="7209683" y="4764578"/>
            <a:ext cx="426028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80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FE078-7A15-6E1A-E94D-BDDF8E11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9698E5-9BAC-98E3-A640-EE5087FB63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A3F781A-092E-9E57-9B59-01899A1DD0D5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项目介绍</a:t>
            </a:r>
            <a:r>
              <a:rPr lang="en-US" altLang="zh-CN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项目结构</a:t>
            </a:r>
            <a:endParaRPr lang="zh-CN" altLang="en-US" sz="4400" dirty="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4" name="monitor-with-cloud_32583">
            <a:extLst>
              <a:ext uri="{FF2B5EF4-FFF2-40B4-BE49-F238E27FC236}">
                <a16:creationId xmlns:a16="http://schemas.microsoft.com/office/drawing/2014/main" id="{174962E7-FC5D-3BD0-753B-63B4BCA7D222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C085606-C390-3492-0B7F-7E6F09FC3BFD}"/>
              </a:ext>
            </a:extLst>
          </p:cNvPr>
          <p:cNvGrpSpPr/>
          <p:nvPr/>
        </p:nvGrpSpPr>
        <p:grpSpPr>
          <a:xfrm>
            <a:off x="3766712" y="1788020"/>
            <a:ext cx="1834381" cy="2568385"/>
            <a:chOff x="650820" y="1599878"/>
            <a:chExt cx="2053065" cy="2874573"/>
          </a:xfrm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C29E096D-2B9A-AAD0-7807-212785A09653}"/>
                </a:ext>
              </a:extLst>
            </p:cNvPr>
            <p:cNvSpPr/>
            <p:nvPr/>
          </p:nvSpPr>
          <p:spPr>
            <a:xfrm rot="18900000">
              <a:off x="650820" y="2729385"/>
              <a:ext cx="1711778" cy="930303"/>
            </a:xfrm>
            <a:custGeom>
              <a:avLst/>
              <a:gdLst>
                <a:gd name="connsiteX0" fmla="*/ 1711778 w 1711778"/>
                <a:gd name="connsiteY0" fmla="*/ 0 h 930303"/>
                <a:gd name="connsiteX1" fmla="*/ 1711778 w 1711778"/>
                <a:gd name="connsiteY1" fmla="*/ 930303 h 930303"/>
                <a:gd name="connsiteX2" fmla="*/ 1556221 w 1711778"/>
                <a:gd name="connsiteY2" fmla="*/ 930303 h 930303"/>
                <a:gd name="connsiteX3" fmla="*/ 1520946 w 1711778"/>
                <a:gd name="connsiteY3" fmla="*/ 930303 h 930303"/>
                <a:gd name="connsiteX4" fmla="*/ 0 w 1711778"/>
                <a:gd name="connsiteY4" fmla="*/ 930303 h 930303"/>
                <a:gd name="connsiteX5" fmla="*/ 930303 w 1711778"/>
                <a:gd name="connsiteY5" fmla="*/ 1 h 930303"/>
                <a:gd name="connsiteX6" fmla="*/ 1520946 w 1711778"/>
                <a:gd name="connsiteY6" fmla="*/ 1 h 930303"/>
                <a:gd name="connsiteX7" fmla="*/ 1520946 w 1711778"/>
                <a:gd name="connsiteY7" fmla="*/ 0 h 93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1778" h="930303">
                  <a:moveTo>
                    <a:pt x="1711778" y="0"/>
                  </a:moveTo>
                  <a:lnTo>
                    <a:pt x="1711778" y="930303"/>
                  </a:lnTo>
                  <a:lnTo>
                    <a:pt x="1556221" y="930303"/>
                  </a:lnTo>
                  <a:lnTo>
                    <a:pt x="1520946" y="930303"/>
                  </a:lnTo>
                  <a:lnTo>
                    <a:pt x="0" y="930303"/>
                  </a:lnTo>
                  <a:lnTo>
                    <a:pt x="930303" y="1"/>
                  </a:lnTo>
                  <a:lnTo>
                    <a:pt x="1520946" y="1"/>
                  </a:lnTo>
                  <a:lnTo>
                    <a:pt x="1520946" y="0"/>
                  </a:ln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04</a:t>
              </a:r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5E02E21C-39B5-706B-E7E8-92333848E371}"/>
                </a:ext>
              </a:extLst>
            </p:cNvPr>
            <p:cNvSpPr/>
            <p:nvPr/>
          </p:nvSpPr>
          <p:spPr>
            <a:xfrm rot="2700000">
              <a:off x="1617020" y="1997359"/>
              <a:ext cx="1484346" cy="689384"/>
            </a:xfrm>
            <a:prstGeom prst="triangle">
              <a:avLst/>
            </a:pr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BE1A1C57-379A-6DD5-92CA-D03015C79491}"/>
                </a:ext>
              </a:extLst>
            </p:cNvPr>
            <p:cNvSpPr/>
            <p:nvPr/>
          </p:nvSpPr>
          <p:spPr>
            <a:xfrm rot="18900000" flipV="1">
              <a:off x="1367981" y="3785068"/>
              <a:ext cx="689383" cy="689383"/>
            </a:xfrm>
            <a:prstGeom prst="rtTriangle">
              <a:avLst/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n w="25400">
                  <a:noFill/>
                </a:ln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DA85722-288C-A500-3C85-0BAA8F616C04}"/>
              </a:ext>
            </a:extLst>
          </p:cNvPr>
          <p:cNvGrpSpPr/>
          <p:nvPr/>
        </p:nvGrpSpPr>
        <p:grpSpPr>
          <a:xfrm>
            <a:off x="4228828" y="4174031"/>
            <a:ext cx="2555790" cy="1820369"/>
            <a:chOff x="1168027" y="4270336"/>
            <a:chExt cx="2860476" cy="2037383"/>
          </a:xfrm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B9F0E143-E643-DCEF-B572-239475F38CBC}"/>
                </a:ext>
              </a:extLst>
            </p:cNvPr>
            <p:cNvSpPr/>
            <p:nvPr/>
          </p:nvSpPr>
          <p:spPr>
            <a:xfrm rot="13500000">
              <a:off x="1909487" y="4995864"/>
              <a:ext cx="1693406" cy="930303"/>
            </a:xfrm>
            <a:custGeom>
              <a:avLst/>
              <a:gdLst>
                <a:gd name="connsiteX0" fmla="*/ 1693406 w 1693406"/>
                <a:gd name="connsiteY0" fmla="*/ 930303 h 930303"/>
                <a:gd name="connsiteX1" fmla="*/ 1537849 w 1693406"/>
                <a:gd name="connsiteY1" fmla="*/ 930303 h 930303"/>
                <a:gd name="connsiteX2" fmla="*/ 1502574 w 1693406"/>
                <a:gd name="connsiteY2" fmla="*/ 930303 h 930303"/>
                <a:gd name="connsiteX3" fmla="*/ 0 w 1693406"/>
                <a:gd name="connsiteY3" fmla="*/ 930303 h 930303"/>
                <a:gd name="connsiteX4" fmla="*/ 930302 w 1693406"/>
                <a:gd name="connsiteY4" fmla="*/ 1 h 930303"/>
                <a:gd name="connsiteX5" fmla="*/ 1502574 w 1693406"/>
                <a:gd name="connsiteY5" fmla="*/ 1 h 930303"/>
                <a:gd name="connsiteX6" fmla="*/ 1502574 w 1693406"/>
                <a:gd name="connsiteY6" fmla="*/ 0 h 930303"/>
                <a:gd name="connsiteX7" fmla="*/ 1693406 w 1693406"/>
                <a:gd name="connsiteY7" fmla="*/ 0 h 93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93405" h="930303">
                  <a:moveTo>
                    <a:pt x="1693406" y="930303"/>
                  </a:moveTo>
                  <a:lnTo>
                    <a:pt x="1537849" y="930303"/>
                  </a:lnTo>
                  <a:lnTo>
                    <a:pt x="1502574" y="930303"/>
                  </a:lnTo>
                  <a:lnTo>
                    <a:pt x="0" y="930303"/>
                  </a:lnTo>
                  <a:lnTo>
                    <a:pt x="930302" y="1"/>
                  </a:lnTo>
                  <a:lnTo>
                    <a:pt x="1502574" y="1"/>
                  </a:lnTo>
                  <a:lnTo>
                    <a:pt x="1502574" y="0"/>
                  </a:lnTo>
                  <a:lnTo>
                    <a:pt x="1693406" y="0"/>
                  </a:ln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03</a:t>
              </a:r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929F4EF7-D6E6-FA46-FAFA-B0E6C474C3E4}"/>
                </a:ext>
              </a:extLst>
            </p:cNvPr>
            <p:cNvSpPr/>
            <p:nvPr/>
          </p:nvSpPr>
          <p:spPr>
            <a:xfrm rot="18900000">
              <a:off x="1168027" y="4270336"/>
              <a:ext cx="1484346" cy="689384"/>
            </a:xfrm>
            <a:prstGeom prst="triangle">
              <a:avLst/>
            </a:pr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21" name="直角三角形 20">
              <a:extLst>
                <a:ext uri="{FF2B5EF4-FFF2-40B4-BE49-F238E27FC236}">
                  <a16:creationId xmlns:a16="http://schemas.microsoft.com/office/drawing/2014/main" id="{EC065C83-5A14-1131-7DCD-294AF3029CA0}"/>
                </a:ext>
              </a:extLst>
            </p:cNvPr>
            <p:cNvSpPr/>
            <p:nvPr/>
          </p:nvSpPr>
          <p:spPr>
            <a:xfrm rot="13500000" flipV="1">
              <a:off x="3339120" y="4898175"/>
              <a:ext cx="689383" cy="689383"/>
            </a:xfrm>
            <a:prstGeom prst="rtTriangle">
              <a:avLst/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n w="25400">
                  <a:noFill/>
                </a:ln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EBD499D-AE9F-90E7-60F7-BC464FF12B3B}"/>
              </a:ext>
            </a:extLst>
          </p:cNvPr>
          <p:cNvGrpSpPr/>
          <p:nvPr/>
        </p:nvGrpSpPr>
        <p:grpSpPr>
          <a:xfrm>
            <a:off x="6595823" y="3001987"/>
            <a:ext cx="1829465" cy="2563325"/>
            <a:chOff x="3817201" y="2958567"/>
            <a:chExt cx="2047563" cy="2868910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976C152B-2398-8083-E139-546E88FBDAFF}"/>
                </a:ext>
              </a:extLst>
            </p:cNvPr>
            <p:cNvSpPr/>
            <p:nvPr/>
          </p:nvSpPr>
          <p:spPr>
            <a:xfrm rot="8100000">
              <a:off x="4159431" y="3769947"/>
              <a:ext cx="1705333" cy="930303"/>
            </a:xfrm>
            <a:custGeom>
              <a:avLst/>
              <a:gdLst>
                <a:gd name="connsiteX0" fmla="*/ 0 w 1705333"/>
                <a:gd name="connsiteY0" fmla="*/ 930303 h 930303"/>
                <a:gd name="connsiteX1" fmla="*/ 930302 w 1705333"/>
                <a:gd name="connsiteY1" fmla="*/ 1 h 930303"/>
                <a:gd name="connsiteX2" fmla="*/ 1514501 w 1705333"/>
                <a:gd name="connsiteY2" fmla="*/ 1 h 930303"/>
                <a:gd name="connsiteX3" fmla="*/ 1514501 w 1705333"/>
                <a:gd name="connsiteY3" fmla="*/ 0 h 930303"/>
                <a:gd name="connsiteX4" fmla="*/ 1705333 w 1705333"/>
                <a:gd name="connsiteY4" fmla="*/ 0 h 930303"/>
                <a:gd name="connsiteX5" fmla="*/ 1705333 w 1705333"/>
                <a:gd name="connsiteY5" fmla="*/ 930303 h 930303"/>
                <a:gd name="connsiteX6" fmla="*/ 1549776 w 1705333"/>
                <a:gd name="connsiteY6" fmla="*/ 930303 h 930303"/>
                <a:gd name="connsiteX7" fmla="*/ 1514501 w 1705333"/>
                <a:gd name="connsiteY7" fmla="*/ 930303 h 93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5333" h="930303">
                  <a:moveTo>
                    <a:pt x="0" y="930303"/>
                  </a:moveTo>
                  <a:lnTo>
                    <a:pt x="930302" y="1"/>
                  </a:lnTo>
                  <a:lnTo>
                    <a:pt x="1514501" y="1"/>
                  </a:lnTo>
                  <a:lnTo>
                    <a:pt x="1514501" y="0"/>
                  </a:lnTo>
                  <a:lnTo>
                    <a:pt x="1705333" y="0"/>
                  </a:lnTo>
                  <a:lnTo>
                    <a:pt x="1705333" y="930303"/>
                  </a:lnTo>
                  <a:lnTo>
                    <a:pt x="1549776" y="930303"/>
                  </a:lnTo>
                  <a:lnTo>
                    <a:pt x="1514501" y="930303"/>
                  </a:ln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02</a:t>
              </a:r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A1867EEA-C3D5-7BAC-F7DD-7A2514E18D60}"/>
                </a:ext>
              </a:extLst>
            </p:cNvPr>
            <p:cNvSpPr/>
            <p:nvPr/>
          </p:nvSpPr>
          <p:spPr>
            <a:xfrm rot="13500000">
              <a:off x="3419720" y="4740612"/>
              <a:ext cx="1484346" cy="689384"/>
            </a:xfrm>
            <a:prstGeom prst="triangle">
              <a:avLst/>
            </a:pr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18" name="直角三角形 17">
              <a:extLst>
                <a:ext uri="{FF2B5EF4-FFF2-40B4-BE49-F238E27FC236}">
                  <a16:creationId xmlns:a16="http://schemas.microsoft.com/office/drawing/2014/main" id="{3B013C00-10E0-84C0-FDFB-441E20BCE8CA}"/>
                </a:ext>
              </a:extLst>
            </p:cNvPr>
            <p:cNvSpPr/>
            <p:nvPr/>
          </p:nvSpPr>
          <p:spPr>
            <a:xfrm rot="8100000" flipV="1">
              <a:off x="4453954" y="2958567"/>
              <a:ext cx="689383" cy="689383"/>
            </a:xfrm>
            <a:prstGeom prst="rtTriangle">
              <a:avLst/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n w="25400">
                  <a:noFill/>
                </a:ln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FD461D9-301E-C43E-611F-D37D88FB09CC}"/>
              </a:ext>
            </a:extLst>
          </p:cNvPr>
          <p:cNvGrpSpPr/>
          <p:nvPr/>
        </p:nvGrpSpPr>
        <p:grpSpPr>
          <a:xfrm>
            <a:off x="5420685" y="1358900"/>
            <a:ext cx="2563657" cy="1836655"/>
            <a:chOff x="2501970" y="1119601"/>
            <a:chExt cx="2869281" cy="2055611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6D67D770-C6FB-C3E8-C3B7-D44B8052931A}"/>
                </a:ext>
              </a:extLst>
            </p:cNvPr>
            <p:cNvSpPr/>
            <p:nvPr/>
          </p:nvSpPr>
          <p:spPr>
            <a:xfrm rot="2700000">
              <a:off x="2918157" y="1511831"/>
              <a:ext cx="1714763" cy="930303"/>
            </a:xfrm>
            <a:custGeom>
              <a:avLst/>
              <a:gdLst>
                <a:gd name="connsiteX0" fmla="*/ 0 w 1714763"/>
                <a:gd name="connsiteY0" fmla="*/ 930303 h 930303"/>
                <a:gd name="connsiteX1" fmla="*/ 925563 w 1714763"/>
                <a:gd name="connsiteY1" fmla="*/ 4740 h 930303"/>
                <a:gd name="connsiteX2" fmla="*/ 932066 w 1714763"/>
                <a:gd name="connsiteY2" fmla="*/ 1 h 930303"/>
                <a:gd name="connsiteX3" fmla="*/ 1523931 w 1714763"/>
                <a:gd name="connsiteY3" fmla="*/ 1 h 930303"/>
                <a:gd name="connsiteX4" fmla="*/ 1523931 w 1714763"/>
                <a:gd name="connsiteY4" fmla="*/ 0 h 930303"/>
                <a:gd name="connsiteX5" fmla="*/ 1714763 w 1714763"/>
                <a:gd name="connsiteY5" fmla="*/ 0 h 930303"/>
                <a:gd name="connsiteX6" fmla="*/ 1714763 w 1714763"/>
                <a:gd name="connsiteY6" fmla="*/ 930303 h 930303"/>
                <a:gd name="connsiteX7" fmla="*/ 1559206 w 1714763"/>
                <a:gd name="connsiteY7" fmla="*/ 930303 h 930303"/>
                <a:gd name="connsiteX8" fmla="*/ 1523931 w 1714763"/>
                <a:gd name="connsiteY8" fmla="*/ 930303 h 93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763" h="930303">
                  <a:moveTo>
                    <a:pt x="0" y="930303"/>
                  </a:moveTo>
                  <a:lnTo>
                    <a:pt x="925563" y="4740"/>
                  </a:lnTo>
                  <a:lnTo>
                    <a:pt x="932066" y="1"/>
                  </a:lnTo>
                  <a:lnTo>
                    <a:pt x="1523931" y="1"/>
                  </a:lnTo>
                  <a:lnTo>
                    <a:pt x="1523931" y="0"/>
                  </a:lnTo>
                  <a:lnTo>
                    <a:pt x="1714763" y="0"/>
                  </a:lnTo>
                  <a:lnTo>
                    <a:pt x="1714763" y="930303"/>
                  </a:lnTo>
                  <a:lnTo>
                    <a:pt x="1559206" y="930303"/>
                  </a:lnTo>
                  <a:lnTo>
                    <a:pt x="1523931" y="930303"/>
                  </a:ln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01</a:t>
              </a:r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D2C28AE1-BC65-680A-027E-67F7E5EE085E}"/>
                </a:ext>
              </a:extLst>
            </p:cNvPr>
            <p:cNvSpPr/>
            <p:nvPr/>
          </p:nvSpPr>
          <p:spPr>
            <a:xfrm rot="8100000">
              <a:off x="3886905" y="2485828"/>
              <a:ext cx="1484346" cy="689384"/>
            </a:xfrm>
            <a:prstGeom prst="triangle">
              <a:avLst/>
            </a:pr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15" name="直角三角形 14">
              <a:extLst>
                <a:ext uri="{FF2B5EF4-FFF2-40B4-BE49-F238E27FC236}">
                  <a16:creationId xmlns:a16="http://schemas.microsoft.com/office/drawing/2014/main" id="{9FBBBCEB-1AB9-4D72-863D-167AA1407048}"/>
                </a:ext>
              </a:extLst>
            </p:cNvPr>
            <p:cNvSpPr/>
            <p:nvPr/>
          </p:nvSpPr>
          <p:spPr>
            <a:xfrm rot="2700000" flipV="1">
              <a:off x="2501970" y="1839796"/>
              <a:ext cx="689383" cy="689383"/>
            </a:xfrm>
            <a:prstGeom prst="rtTriangle">
              <a:avLst/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n w="25400">
                  <a:noFill/>
                </a:ln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</a:endParaRPr>
            </a:p>
          </p:txBody>
        </p:sp>
      </p:grp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27C242E-2817-6E24-FA02-3441DA590EB7}"/>
              </a:ext>
            </a:extLst>
          </p:cNvPr>
          <p:cNvSpPr/>
          <p:nvPr/>
        </p:nvSpPr>
        <p:spPr>
          <a:xfrm rot="2700000">
            <a:off x="5514560" y="3092767"/>
            <a:ext cx="1167796" cy="1167796"/>
          </a:xfrm>
          <a:prstGeom prst="roundRect">
            <a:avLst/>
          </a:prstGeom>
          <a:solidFill>
            <a:schemeClr val="bg1"/>
          </a:solidFill>
          <a:ln w="6350">
            <a:solidFill>
              <a:srgbClr val="C3DFFF"/>
            </a:solidFill>
          </a:ln>
          <a:effectLst>
            <a:outerShdw blurRad="127000" sx="102000" sy="102000" algn="ctr" rotWithShape="0">
              <a:srgbClr val="68AEE2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6710F82-C2E9-829E-3CC5-E6589593F19A}"/>
              </a:ext>
            </a:extLst>
          </p:cNvPr>
          <p:cNvSpPr/>
          <p:nvPr/>
        </p:nvSpPr>
        <p:spPr>
          <a:xfrm rot="2700000">
            <a:off x="5608276" y="3186483"/>
            <a:ext cx="980365" cy="980366"/>
          </a:xfrm>
          <a:prstGeom prst="roundRect">
            <a:avLst/>
          </a:prstGeom>
          <a:gradFill>
            <a:gsLst>
              <a:gs pos="79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04DE74-21A2-93E6-4C95-25057B068ADF}"/>
              </a:ext>
            </a:extLst>
          </p:cNvPr>
          <p:cNvSpPr/>
          <p:nvPr/>
        </p:nvSpPr>
        <p:spPr>
          <a:xfrm>
            <a:off x="5649006" y="3256298"/>
            <a:ext cx="898904" cy="840735"/>
          </a:xfrm>
          <a:prstGeom prst="rect">
            <a:avLst/>
          </a:prstGeom>
          <a:noFill/>
        </p:spPr>
        <p:txBody>
          <a:bodyPr vert="horz" wrap="square" lIns="0" tIns="0" rIns="0" bIns="0" anchor="ctr" anchorCtr="0">
            <a:noAutofit/>
          </a:bodyPr>
          <a:lstStyle/>
          <a:p>
            <a:pPr algn="ctr">
              <a:defRPr/>
            </a:pPr>
            <a:r>
              <a:rPr lang="en-US" altLang="zh-CN" sz="1600" dirty="0">
                <a:solidFill>
                  <a:schemeClr val="bg1"/>
                </a:solidFill>
              </a:rPr>
              <a:t>structure</a:t>
            </a:r>
            <a:r>
              <a:rPr lang="zh-CN" altLang="en-US" sz="2400" dirty="0">
                <a:ln w="2540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</a:rPr>
              <a:t>结构</a:t>
            </a:r>
            <a:endParaRPr lang="en-US" altLang="zh-CN" sz="2800" dirty="0">
              <a:ln w="25400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H" panose="00020600040101010101" pitchFamily="18" charset="-122"/>
            </a:endParaRPr>
          </a:p>
        </p:txBody>
      </p:sp>
      <p:sp>
        <p:nvSpPr>
          <p:cNvPr id="26" name="PA-矩形 4">
            <a:extLst>
              <a:ext uri="{FF2B5EF4-FFF2-40B4-BE49-F238E27FC236}">
                <a16:creationId xmlns:a16="http://schemas.microsoft.com/office/drawing/2014/main" id="{C23CF7A8-5D60-ED7A-2D3B-DC918653F65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189802" y="1874814"/>
            <a:ext cx="40021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process.py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：核心检测逻辑</a:t>
            </a:r>
          </a:p>
        </p:txBody>
      </p:sp>
      <p:sp>
        <p:nvSpPr>
          <p:cNvPr id="27" name="PA-矩形 4">
            <a:extLst>
              <a:ext uri="{FF2B5EF4-FFF2-40B4-BE49-F238E27FC236}">
                <a16:creationId xmlns:a16="http://schemas.microsoft.com/office/drawing/2014/main" id="{2718DA04-95E6-2C8A-41A8-6DC7FAA83BC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198456" y="2256812"/>
            <a:ext cx="4029266" cy="157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ONNX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模型加载与推理（使用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ONNX Runtime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）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图像预处理（尺寸调整，归一化）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输出解析（坐标转换，置信度过滤）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非极大值抑制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(NMS)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去除重叠框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结果可视化（绘制检测框和置信度）</a:t>
            </a:r>
          </a:p>
        </p:txBody>
      </p:sp>
      <p:sp>
        <p:nvSpPr>
          <p:cNvPr id="29" name="PA-矩形 4">
            <a:extLst>
              <a:ext uri="{FF2B5EF4-FFF2-40B4-BE49-F238E27FC236}">
                <a16:creationId xmlns:a16="http://schemas.microsoft.com/office/drawing/2014/main" id="{DDF84BB5-15C5-9218-C343-C25960D381F7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233651" y="4052325"/>
            <a:ext cx="28357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辅助功能</a:t>
            </a:r>
          </a:p>
        </p:txBody>
      </p:sp>
      <p:sp>
        <p:nvSpPr>
          <p:cNvPr id="30" name="PA-矩形 4">
            <a:extLst>
              <a:ext uri="{FF2B5EF4-FFF2-40B4-BE49-F238E27FC236}">
                <a16:creationId xmlns:a16="http://schemas.microsoft.com/office/drawing/2014/main" id="{BFAB116A-EC8A-A442-2E0D-5498E6FC7AF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233650" y="4455437"/>
            <a:ext cx="3362747" cy="125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calculate_iou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：计算边界框交并比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non_max_suppression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：实现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NMS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算法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init_detector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：检测器初始化（单例模式）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process_img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：处理单张图片的接口</a:t>
            </a:r>
          </a:p>
        </p:txBody>
      </p:sp>
      <p:sp>
        <p:nvSpPr>
          <p:cNvPr id="32" name="PA-矩形 4">
            <a:extLst>
              <a:ext uri="{FF2B5EF4-FFF2-40B4-BE49-F238E27FC236}">
                <a16:creationId xmlns:a16="http://schemas.microsoft.com/office/drawing/2014/main" id="{C58ED7BA-1D22-E774-4436-00B55C7237EC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73313" y="1854168"/>
            <a:ext cx="32783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main.py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：主程序入口</a:t>
            </a:r>
          </a:p>
        </p:txBody>
      </p:sp>
      <p:sp>
        <p:nvSpPr>
          <p:cNvPr id="33" name="PA-矩形 4">
            <a:extLst>
              <a:ext uri="{FF2B5EF4-FFF2-40B4-BE49-F238E27FC236}">
                <a16:creationId xmlns:a16="http://schemas.microsoft.com/office/drawing/2014/main" id="{A316FACB-900A-856A-DFA0-727BD00C80B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73313" y="2257280"/>
            <a:ext cx="3266880" cy="125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通过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argparse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解析命令行参数（图片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文件夹路径、输出位置、模型选择等）；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初始化网球检测器（调用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process.py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）；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anose="00020600040101010101" pitchFamily="18" charset="-122"/>
              <a:sym typeface="+mn-lt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支持两种处理模式，单张和批量处理。</a:t>
            </a:r>
          </a:p>
        </p:txBody>
      </p:sp>
      <p:sp>
        <p:nvSpPr>
          <p:cNvPr id="35" name="PA-矩形 4">
            <a:extLst>
              <a:ext uri="{FF2B5EF4-FFF2-40B4-BE49-F238E27FC236}">
                <a16:creationId xmlns:a16="http://schemas.microsoft.com/office/drawing/2014/main" id="{12AD0FA5-9707-8091-8CBE-0E5DFA78FBAD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73313" y="4018248"/>
            <a:ext cx="33627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best.onnx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：预训练模型</a:t>
            </a:r>
          </a:p>
        </p:txBody>
      </p:sp>
      <p:sp>
        <p:nvSpPr>
          <p:cNvPr id="36" name="PA-矩形 4">
            <a:extLst>
              <a:ext uri="{FF2B5EF4-FFF2-40B4-BE49-F238E27FC236}">
                <a16:creationId xmlns:a16="http://schemas.microsoft.com/office/drawing/2014/main" id="{05B3ADA4-1F7B-2903-7A0B-125EA112C6FB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13596" y="4443091"/>
            <a:ext cx="3835867" cy="608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基于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yolov5s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模型进行训练，在在此基础上使用一些技术提高精度和训练程度：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anose="00020600040101010101" pitchFamily="18" charset="-122"/>
              <a:sym typeface="+mn-lt"/>
            </a:endParaRPr>
          </a:p>
        </p:txBody>
      </p:sp>
      <p:sp>
        <p:nvSpPr>
          <p:cNvPr id="28" name="PA-矩形 4">
            <a:extLst>
              <a:ext uri="{FF2B5EF4-FFF2-40B4-BE49-F238E27FC236}">
                <a16:creationId xmlns:a16="http://schemas.microsoft.com/office/drawing/2014/main" id="{CBB69C91-771E-AEBC-0A17-69B3116CBCAE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73313" y="5053788"/>
            <a:ext cx="4619804" cy="125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1.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使用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GAN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生成球场反光、泥渍污染等特殊场景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2.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引入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GhostNet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模块替换部分卷积层，降低计算量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3.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嵌入动态通道注意力机制（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DCAM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）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4.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迁移学习：基于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COCO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预训练，用网球专用数据集微调。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366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644CB-E6B9-A644-ABBA-49DCA9634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CD1AB7-7BF5-A963-A499-953EF2E71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monitor-with-cloud_32583">
            <a:extLst>
              <a:ext uri="{FF2B5EF4-FFF2-40B4-BE49-F238E27FC236}">
                <a16:creationId xmlns:a16="http://schemas.microsoft.com/office/drawing/2014/main" id="{270B989A-0706-FD33-2A9A-0BAD4E144DD8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1856E69-BEE1-20E3-6D67-F41189EEA338}"/>
              </a:ext>
            </a:extLst>
          </p:cNvPr>
          <p:cNvGrpSpPr/>
          <p:nvPr/>
        </p:nvGrpSpPr>
        <p:grpSpPr>
          <a:xfrm>
            <a:off x="2281385" y="1248559"/>
            <a:ext cx="9191330" cy="2149333"/>
            <a:chOff x="2225970" y="1423982"/>
            <a:chExt cx="9191330" cy="19739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1EADFF95-A7D1-0BEB-BCEC-0108A485FA93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C5E8DBFC-766B-CBC7-3166-A02466C99E66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640D605-758B-7458-FDB9-66E35F119EAF}"/>
              </a:ext>
            </a:extLst>
          </p:cNvPr>
          <p:cNvGrpSpPr/>
          <p:nvPr/>
        </p:nvGrpSpPr>
        <p:grpSpPr>
          <a:xfrm flipH="1">
            <a:off x="719285" y="3796937"/>
            <a:ext cx="9191330" cy="2325189"/>
            <a:chOff x="2225970" y="1423982"/>
            <a:chExt cx="9191330" cy="1973910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1BDB87E-3FE8-ED35-1D01-E303CF6AF72A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C78FB32F-21E8-166F-ADCF-DF8A438B2176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56B6AA5F-4EA2-97FD-F55D-127579E3AE81}"/>
              </a:ext>
            </a:extLst>
          </p:cNvPr>
          <p:cNvSpPr txBox="1"/>
          <p:nvPr/>
        </p:nvSpPr>
        <p:spPr>
          <a:xfrm>
            <a:off x="828495" y="19777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01.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CA67D02-1AD6-691F-6261-2433DA1660F9}"/>
              </a:ext>
            </a:extLst>
          </p:cNvPr>
          <p:cNvSpPr txBox="1"/>
          <p:nvPr/>
        </p:nvSpPr>
        <p:spPr>
          <a:xfrm>
            <a:off x="10213795" y="44415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02.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D3E154A-B122-D113-D611-969F2A62B982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项目介绍</a:t>
            </a:r>
            <a:r>
              <a:rPr lang="en-US" altLang="zh-CN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过程</a:t>
            </a:r>
            <a:endParaRPr lang="zh-CN" altLang="en-US" sz="4400" dirty="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BFD68AD-F5DF-B8B5-AA23-AA8645687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689" y="1400833"/>
            <a:ext cx="8594340" cy="184060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D93C273-8BD9-981E-D018-2367023D1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385" y="3862227"/>
            <a:ext cx="5806829" cy="22599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9843DFD-92C5-398B-7710-C64618CAFECB}"/>
              </a:ext>
            </a:extLst>
          </p:cNvPr>
          <p:cNvSpPr txBox="1"/>
          <p:nvPr/>
        </p:nvSpPr>
        <p:spPr>
          <a:xfrm>
            <a:off x="2261181" y="1733604"/>
            <a:ext cx="461665" cy="15078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训练模型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7644FF2-0F49-BAED-FA5E-6B19F1B4DF72}"/>
              </a:ext>
            </a:extLst>
          </p:cNvPr>
          <p:cNvSpPr txBox="1"/>
          <p:nvPr/>
        </p:nvSpPr>
        <p:spPr>
          <a:xfrm>
            <a:off x="9483781" y="4441504"/>
            <a:ext cx="461665" cy="15078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生成结果</a:t>
            </a:r>
          </a:p>
        </p:txBody>
      </p:sp>
    </p:spTree>
    <p:extLst>
      <p:ext uri="{BB962C8B-B14F-4D97-AF65-F5344CB8AC3E}">
        <p14:creationId xmlns:p14="http://schemas.microsoft.com/office/powerpoint/2010/main" val="79618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4CF1E-5459-37C7-A70C-8C4D5ABD8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BD61AB-9CD7-2B21-CA95-836A30E47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monitor-with-cloud_32583">
            <a:extLst>
              <a:ext uri="{FF2B5EF4-FFF2-40B4-BE49-F238E27FC236}">
                <a16:creationId xmlns:a16="http://schemas.microsoft.com/office/drawing/2014/main" id="{194D57DF-07FC-8DF0-CE91-7CB8CFD0E015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2A33E04-2A38-6B83-50AB-111A896C5659}"/>
              </a:ext>
            </a:extLst>
          </p:cNvPr>
          <p:cNvGrpSpPr/>
          <p:nvPr/>
        </p:nvGrpSpPr>
        <p:grpSpPr>
          <a:xfrm>
            <a:off x="2281385" y="1248559"/>
            <a:ext cx="9191330" cy="2149333"/>
            <a:chOff x="2225970" y="1423982"/>
            <a:chExt cx="9191330" cy="19739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CC7F8178-97E6-C711-B001-7FFA3D9206B4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73ED1C64-B82D-3C56-8AA1-D5670F2B2D14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7ACCF13-D6C8-8BBC-9AD1-486C81B4BB7B}"/>
              </a:ext>
            </a:extLst>
          </p:cNvPr>
          <p:cNvGrpSpPr/>
          <p:nvPr/>
        </p:nvGrpSpPr>
        <p:grpSpPr>
          <a:xfrm flipH="1">
            <a:off x="719285" y="3796937"/>
            <a:ext cx="9191330" cy="2325189"/>
            <a:chOff x="2225970" y="1423982"/>
            <a:chExt cx="9191330" cy="1973910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E78DCA52-7BF8-630A-6126-407E7E7A6665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5E9AFE32-90F5-FDE9-F2EF-DC78E898078F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1370E30-C022-D628-16EE-7809A0A25E04}"/>
              </a:ext>
            </a:extLst>
          </p:cNvPr>
          <p:cNvSpPr txBox="1"/>
          <p:nvPr/>
        </p:nvSpPr>
        <p:spPr>
          <a:xfrm>
            <a:off x="828495" y="19777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01.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FE204B-72E5-3D40-9D3E-B6493E135CCF}"/>
              </a:ext>
            </a:extLst>
          </p:cNvPr>
          <p:cNvSpPr txBox="1"/>
          <p:nvPr/>
        </p:nvSpPr>
        <p:spPr>
          <a:xfrm>
            <a:off x="10213795" y="44415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02.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A4616F-BA8C-8484-4E2D-B0090C838D44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项目介绍</a:t>
            </a:r>
            <a:r>
              <a:rPr lang="en-US" altLang="zh-CN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过程</a:t>
            </a:r>
            <a:endParaRPr lang="zh-CN" altLang="en-US" sz="4400" dirty="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1DBECF4-10B6-3FF4-4C08-B59277CB3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1740" y="1400833"/>
            <a:ext cx="6700237" cy="184060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501705F-BBE0-0902-5030-69B78996F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1385" y="3862226"/>
            <a:ext cx="5806829" cy="217281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53B55EC-E767-ADCA-2CF3-55B017B4DD09}"/>
              </a:ext>
            </a:extLst>
          </p:cNvPr>
          <p:cNvSpPr txBox="1"/>
          <p:nvPr/>
        </p:nvSpPr>
        <p:spPr>
          <a:xfrm>
            <a:off x="2250286" y="1603786"/>
            <a:ext cx="461665" cy="15078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测试识别效果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40F243A-C81E-C98E-D00A-8061FB025236}"/>
              </a:ext>
            </a:extLst>
          </p:cNvPr>
          <p:cNvSpPr txBox="1"/>
          <p:nvPr/>
        </p:nvSpPr>
        <p:spPr>
          <a:xfrm>
            <a:off x="9483781" y="4441504"/>
            <a:ext cx="461665" cy="15078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生成文本</a:t>
            </a:r>
          </a:p>
        </p:txBody>
      </p:sp>
    </p:spTree>
    <p:extLst>
      <p:ext uri="{BB962C8B-B14F-4D97-AF65-F5344CB8AC3E}">
        <p14:creationId xmlns:p14="http://schemas.microsoft.com/office/powerpoint/2010/main" val="165755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FAA0D-0B74-F67F-9257-4C0EFBE47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E627CC-B28A-645E-C6F5-9C202565A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monitor-with-cloud_32583">
            <a:extLst>
              <a:ext uri="{FF2B5EF4-FFF2-40B4-BE49-F238E27FC236}">
                <a16:creationId xmlns:a16="http://schemas.microsoft.com/office/drawing/2014/main" id="{0C0C364C-44A7-2B06-2CC1-A32FC918FE5E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8E0F4E6-DD8B-94B2-21CB-6C51BB37BB6E}"/>
              </a:ext>
            </a:extLst>
          </p:cNvPr>
          <p:cNvGrpSpPr/>
          <p:nvPr/>
        </p:nvGrpSpPr>
        <p:grpSpPr>
          <a:xfrm>
            <a:off x="2281385" y="1248559"/>
            <a:ext cx="9191330" cy="2149333"/>
            <a:chOff x="2225970" y="1423982"/>
            <a:chExt cx="9191330" cy="19739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735591BB-940B-9807-04E1-BCE592DE4B63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5A5B0F9F-86E3-ED09-FFCB-7694EF4BF9EC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E9AD082-1BDB-BD5D-8E45-33537D29F0D6}"/>
              </a:ext>
            </a:extLst>
          </p:cNvPr>
          <p:cNvGrpSpPr/>
          <p:nvPr/>
        </p:nvGrpSpPr>
        <p:grpSpPr>
          <a:xfrm flipH="1">
            <a:off x="719285" y="3796937"/>
            <a:ext cx="9191330" cy="2325189"/>
            <a:chOff x="2225970" y="1423982"/>
            <a:chExt cx="9191330" cy="1973910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B5913E2C-B6AD-D4F6-BCBE-EF56121F43A2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5D999006-5DFC-8D6C-EA61-531642004D04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33A26D8-6CD3-2E70-567B-48EE23441ED0}"/>
              </a:ext>
            </a:extLst>
          </p:cNvPr>
          <p:cNvSpPr txBox="1"/>
          <p:nvPr/>
        </p:nvSpPr>
        <p:spPr>
          <a:xfrm>
            <a:off x="828495" y="19777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01.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BCD87A-6F8D-9B53-915C-D0D51F5457C2}"/>
              </a:ext>
            </a:extLst>
          </p:cNvPr>
          <p:cNvSpPr txBox="1"/>
          <p:nvPr/>
        </p:nvSpPr>
        <p:spPr>
          <a:xfrm>
            <a:off x="10213795" y="44415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02.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23E0ED-C232-5606-CB4A-0FC03E53841C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项目介绍</a:t>
            </a:r>
            <a:r>
              <a:rPr lang="en-US" altLang="zh-CN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过程</a:t>
            </a:r>
            <a:endParaRPr lang="zh-CN" altLang="en-US" sz="4400" dirty="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6E8B43A-2045-E6FC-2EC7-58A6E86AA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6600" y="1579306"/>
            <a:ext cx="8646905" cy="141406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882B441-DE55-60C5-7BA7-975759BE7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1385" y="3996143"/>
            <a:ext cx="6322684" cy="188452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1333863-7180-B2FD-77A1-7A0052738FE7}"/>
              </a:ext>
            </a:extLst>
          </p:cNvPr>
          <p:cNvSpPr txBox="1"/>
          <p:nvPr/>
        </p:nvSpPr>
        <p:spPr>
          <a:xfrm>
            <a:off x="2261181" y="1733604"/>
            <a:ext cx="461665" cy="15078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编写文档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EAAE445-EB28-F5C3-E031-DFB63FB6A60A}"/>
              </a:ext>
            </a:extLst>
          </p:cNvPr>
          <p:cNvSpPr txBox="1"/>
          <p:nvPr/>
        </p:nvSpPr>
        <p:spPr>
          <a:xfrm>
            <a:off x="9483781" y="4441504"/>
            <a:ext cx="461665" cy="15078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测试结果</a:t>
            </a:r>
          </a:p>
        </p:txBody>
      </p:sp>
    </p:spTree>
    <p:extLst>
      <p:ext uri="{BB962C8B-B14F-4D97-AF65-F5344CB8AC3E}">
        <p14:creationId xmlns:p14="http://schemas.microsoft.com/office/powerpoint/2010/main" val="46312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79711-E775-9FBA-A39E-47288FD93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603394F-A5E7-E066-443A-DD37DD7B5F75}"/>
              </a:ext>
            </a:extLst>
          </p:cNvPr>
          <p:cNvGrpSpPr/>
          <p:nvPr/>
        </p:nvGrpSpPr>
        <p:grpSpPr>
          <a:xfrm>
            <a:off x="-127000" y="-71438"/>
            <a:ext cx="12446000" cy="7000876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481F8BD-AD69-E2F4-259D-75D5ED963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560"/>
              <a:ext cx="12192000" cy="6832879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A1C8BF6-EC20-BB47-E1D2-D12AF3725216}"/>
                </a:ext>
              </a:extLst>
            </p:cNvPr>
            <p:cNvSpPr/>
            <p:nvPr/>
          </p:nvSpPr>
          <p:spPr>
            <a:xfrm flipH="1">
              <a:off x="0" y="0"/>
              <a:ext cx="11125200" cy="6858000"/>
            </a:xfrm>
            <a:prstGeom prst="rect">
              <a:avLst/>
            </a:prstGeom>
            <a:gradFill flip="none" rotWithShape="1">
              <a:gsLst>
                <a:gs pos="55000">
                  <a:srgbClr val="0A1425">
                    <a:alpha val="55000"/>
                  </a:srgbClr>
                </a:gs>
                <a:gs pos="0">
                  <a:srgbClr val="0A1425"/>
                </a:gs>
                <a:gs pos="100000">
                  <a:srgbClr val="0A1425">
                    <a:alpha val="0"/>
                  </a:srgbClr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8A032698-0A93-5D1D-5BC8-6A446443AC9D}"/>
              </a:ext>
            </a:extLst>
          </p:cNvPr>
          <p:cNvSpPr/>
          <p:nvPr/>
        </p:nvSpPr>
        <p:spPr>
          <a:xfrm>
            <a:off x="2641600" y="2190750"/>
            <a:ext cx="9194800" cy="2476500"/>
          </a:xfrm>
          <a:prstGeom prst="parallelogram">
            <a:avLst/>
          </a:prstGeom>
          <a:gradFill flip="none" rotWithShape="1">
            <a:gsLst>
              <a:gs pos="81000">
                <a:srgbClr val="0A1425"/>
              </a:gs>
              <a:gs pos="0">
                <a:srgbClr val="0A1425">
                  <a:alpha val="0"/>
                </a:srgbClr>
              </a:gs>
            </a:gsLst>
            <a:lin ang="10800000" scaled="0"/>
          </a:gradFill>
          <a:ln w="12700" cap="flat" cmpd="sng" algn="ctr">
            <a:gradFill>
              <a:gsLst>
                <a:gs pos="100000">
                  <a:srgbClr val="02E7FF"/>
                </a:gs>
                <a:gs pos="23000">
                  <a:srgbClr val="02E7FF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14038DB-9514-2E5D-28E8-64E3D2F06288}"/>
              </a:ext>
            </a:extLst>
          </p:cNvPr>
          <p:cNvGrpSpPr/>
          <p:nvPr/>
        </p:nvGrpSpPr>
        <p:grpSpPr>
          <a:xfrm>
            <a:off x="0" y="2190750"/>
            <a:ext cx="3416300" cy="2476500"/>
            <a:chOff x="0" y="2190750"/>
            <a:chExt cx="3416300" cy="2476500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A23C9115-121A-B2B9-3721-C80553B5471F}"/>
                </a:ext>
              </a:extLst>
            </p:cNvPr>
            <p:cNvSpPr/>
            <p:nvPr/>
          </p:nvSpPr>
          <p:spPr>
            <a:xfrm>
              <a:off x="114300" y="2190750"/>
              <a:ext cx="3302000" cy="2476500"/>
            </a:xfrm>
            <a:custGeom>
              <a:avLst/>
              <a:gdLst>
                <a:gd name="connsiteX0" fmla="*/ 0 w 3302000"/>
                <a:gd name="connsiteY0" fmla="*/ 0 h 2476500"/>
                <a:gd name="connsiteX1" fmla="*/ 3302000 w 3302000"/>
                <a:gd name="connsiteY1" fmla="*/ 0 h 2476500"/>
                <a:gd name="connsiteX2" fmla="*/ 2682875 w 3302000"/>
                <a:gd name="connsiteY2" fmla="*/ 2476500 h 2476500"/>
                <a:gd name="connsiteX3" fmla="*/ 0 w 3302000"/>
                <a:gd name="connsiteY3" fmla="*/ 247650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0" h="2476500">
                  <a:moveTo>
                    <a:pt x="0" y="0"/>
                  </a:moveTo>
                  <a:lnTo>
                    <a:pt x="3302000" y="0"/>
                  </a:lnTo>
                  <a:lnTo>
                    <a:pt x="2682875" y="2476500"/>
                  </a:lnTo>
                  <a:lnTo>
                    <a:pt x="0" y="247650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066FF"/>
                </a:gs>
                <a:gs pos="0">
                  <a:srgbClr val="0066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892B3F83-C768-EBDA-65D7-E8341A39EDC6}"/>
                </a:ext>
              </a:extLst>
            </p:cNvPr>
            <p:cNvSpPr/>
            <p:nvPr/>
          </p:nvSpPr>
          <p:spPr>
            <a:xfrm>
              <a:off x="0" y="2190750"/>
              <a:ext cx="3302000" cy="2476500"/>
            </a:xfrm>
            <a:custGeom>
              <a:avLst/>
              <a:gdLst>
                <a:gd name="connsiteX0" fmla="*/ 0 w 3302000"/>
                <a:gd name="connsiteY0" fmla="*/ 0 h 2476500"/>
                <a:gd name="connsiteX1" fmla="*/ 3302000 w 3302000"/>
                <a:gd name="connsiteY1" fmla="*/ 0 h 2476500"/>
                <a:gd name="connsiteX2" fmla="*/ 2682875 w 3302000"/>
                <a:gd name="connsiteY2" fmla="*/ 2476500 h 2476500"/>
                <a:gd name="connsiteX3" fmla="*/ 0 w 3302000"/>
                <a:gd name="connsiteY3" fmla="*/ 247650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0" h="2476500">
                  <a:moveTo>
                    <a:pt x="0" y="0"/>
                  </a:moveTo>
                  <a:lnTo>
                    <a:pt x="3302000" y="0"/>
                  </a:lnTo>
                  <a:lnTo>
                    <a:pt x="2682875" y="2476500"/>
                  </a:lnTo>
                  <a:lnTo>
                    <a:pt x="0" y="2476500"/>
                  </a:lnTo>
                  <a:close/>
                </a:path>
              </a:pathLst>
            </a:custGeom>
            <a:gradFill>
              <a:gsLst>
                <a:gs pos="100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3D430050-D111-6C50-F898-F71CDC820DA5}"/>
              </a:ext>
            </a:extLst>
          </p:cNvPr>
          <p:cNvSpPr txBox="1"/>
          <p:nvPr/>
        </p:nvSpPr>
        <p:spPr>
          <a:xfrm>
            <a:off x="3873319" y="2427760"/>
            <a:ext cx="6568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关键技术</a:t>
            </a:r>
          </a:p>
        </p:txBody>
      </p:sp>
      <p:sp>
        <p:nvSpPr>
          <p:cNvPr id="20" name="PA-文本框 88">
            <a:extLst>
              <a:ext uri="{FF2B5EF4-FFF2-40B4-BE49-F238E27FC236}">
                <a16:creationId xmlns:a16="http://schemas.microsoft.com/office/drawing/2014/main" id="{24579C1D-C3BE-2041-908E-289D4905767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988545" y="3678317"/>
            <a:ext cx="4984005" cy="407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alpha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网球视觉识别检测系统</a:t>
            </a:r>
            <a:endParaRPr lang="en-US" altLang="zh-CN" sz="2000" dirty="0">
              <a:solidFill>
                <a:schemeClr val="bg1">
                  <a:alpha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A3FCC95-438D-A393-C7AB-346B2CE49E1A}"/>
              </a:ext>
            </a:extLst>
          </p:cNvPr>
          <p:cNvGrpSpPr/>
          <p:nvPr/>
        </p:nvGrpSpPr>
        <p:grpSpPr>
          <a:xfrm>
            <a:off x="509406" y="2493613"/>
            <a:ext cx="2671944" cy="1906845"/>
            <a:chOff x="625361" y="1515301"/>
            <a:chExt cx="2061998" cy="147155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23B17F6-3DD3-36BC-030C-947ED4F28A0D}"/>
                </a:ext>
              </a:extLst>
            </p:cNvPr>
            <p:cNvGrpSpPr/>
            <p:nvPr/>
          </p:nvGrpSpPr>
          <p:grpSpPr>
            <a:xfrm>
              <a:off x="625361" y="1515301"/>
              <a:ext cx="2061998" cy="1471555"/>
              <a:chOff x="625361" y="1315276"/>
              <a:chExt cx="2061998" cy="1471555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195C66-C7D9-F08A-E972-9B0DCA4C4629}"/>
                  </a:ext>
                </a:extLst>
              </p:cNvPr>
              <p:cNvSpPr txBox="1"/>
              <p:nvPr/>
            </p:nvSpPr>
            <p:spPr>
              <a:xfrm>
                <a:off x="625361" y="1349847"/>
                <a:ext cx="1751942" cy="1436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500" dirty="0">
                    <a:solidFill>
                      <a:schemeClr val="bg1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02.</a:t>
                </a:r>
                <a:endParaRPr lang="zh-CN" altLang="en-US" sz="11500" dirty="0">
                  <a:solidFill>
                    <a:schemeClr val="bg1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endParaRPr>
              </a:p>
            </p:txBody>
          </p:sp>
          <p:sp>
            <p:nvSpPr>
              <p:cNvPr id="13" name="PA-文本框 88">
                <a:extLst>
                  <a:ext uri="{FF2B5EF4-FFF2-40B4-BE49-F238E27FC236}">
                    <a16:creationId xmlns:a16="http://schemas.microsoft.com/office/drawing/2014/main" id="{1C98E8B1-86D8-BD37-B3CC-D25320B38F06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027412" y="1315276"/>
                <a:ext cx="659947" cy="190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hangingPunct="0"/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H" panose="00020600040101010101" pitchFamily="18" charset="-122"/>
                    <a:sym typeface="+mn-lt"/>
                  </a:rPr>
                  <a:t>PART</a:t>
                </a:r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4286A2E-FB08-BE2E-4874-A76F497EAC8E}"/>
                </a:ext>
              </a:extLst>
            </p:cNvPr>
            <p:cNvCxnSpPr/>
            <p:nvPr/>
          </p:nvCxnSpPr>
          <p:spPr>
            <a:xfrm>
              <a:off x="723900" y="2771775"/>
              <a:ext cx="523875" cy="0"/>
            </a:xfrm>
            <a:prstGeom prst="line">
              <a:avLst/>
            </a:prstGeom>
            <a:ln w="57150">
              <a:solidFill>
                <a:srgbClr val="02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F71AD5BE-B062-D5DD-F78C-4D9CA69EE2B2}"/>
              </a:ext>
            </a:extLst>
          </p:cNvPr>
          <p:cNvSpPr/>
          <p:nvPr/>
        </p:nvSpPr>
        <p:spPr>
          <a:xfrm flipH="1">
            <a:off x="2753769" y="910039"/>
            <a:ext cx="2220686" cy="156028"/>
          </a:xfrm>
          <a:prstGeom prst="parallelogram">
            <a:avLst/>
          </a:prstGeom>
          <a:gradFill flip="none" rotWithShape="1">
            <a:gsLst>
              <a:gs pos="0">
                <a:srgbClr val="02E7FF">
                  <a:alpha val="52000"/>
                </a:srgbClr>
              </a:gs>
              <a:gs pos="100000">
                <a:srgbClr val="02E7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25B1250D-87AA-496C-2F28-54469DFC54E1}"/>
              </a:ext>
            </a:extLst>
          </p:cNvPr>
          <p:cNvSpPr/>
          <p:nvPr/>
        </p:nvSpPr>
        <p:spPr>
          <a:xfrm flipH="1">
            <a:off x="1765300" y="5494987"/>
            <a:ext cx="2536372" cy="156028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0D424C42-F463-ADA1-B2FD-84810A205421}"/>
              </a:ext>
            </a:extLst>
          </p:cNvPr>
          <p:cNvSpPr/>
          <p:nvPr/>
        </p:nvSpPr>
        <p:spPr>
          <a:xfrm flipH="1" flipV="1">
            <a:off x="7991928" y="1409700"/>
            <a:ext cx="3018972" cy="317500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DD805669-EADF-B0DA-8416-C505E3B56299}"/>
              </a:ext>
            </a:extLst>
          </p:cNvPr>
          <p:cNvSpPr/>
          <p:nvPr/>
        </p:nvSpPr>
        <p:spPr>
          <a:xfrm flipH="1" flipV="1">
            <a:off x="8142514" y="5360133"/>
            <a:ext cx="5736772" cy="863600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86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SLIDE_LAYOUT_INFO" val="{&quot;direction&quot;:1,&quot;id&quot;:&quot;2021-04-01T15:58:59&quot;,&quot;maxSize&quot;:{&quot;size1&quot;:46.299999999999997},&quot;minSize&quot;:{&quot;size1&quot;:46.299999999999997},&quot;normalSize&quot;:{&quot;size1&quot;:46.299999999999997},&quot;subLayout&quot;:[{&quot;id&quot;:&quot;2021-04-01T15:58:59&quot;,&quot;margin&quot;:{&quot;bottom&quot;:0,&quot;left&quot;:2.1170001029968262,&quot;right&quot;:0,&quot;top&quot;:0},&quot;type&quot;:0},{&quot;id&quot;:&quot;2021-04-01T15:58:59&quot;,&quot;maxSize&quot;:{&quot;size1&quot;:33.199628171488577},&quot;minSize&quot;:{&quot;size1&quot;:33.199628171488577},&quot;normalSize&quot;:{&quot;size1&quot;:33.199628171488577},&quot;subLayout&quot;:[{&quot;id&quot;:&quot;2021-04-01T15:58:59&quot;,&quot;margin&quot;:{&quot;bottom&quot;:0.84700000286102295,&quot;left&quot;:2.0899999141693115,&quot;right&quot;:1.6929999589920044,&quot;top&quot;:2.9630000591278076},&quot;type&quot;:0},{&quot;id&quot;:&quot;2021-04-01T15:58:59&quot;,&quot;margin&quot;:{&quot;bottom&quot;:1.6929999589920044,&quot;left&quot;:2.0899999141693115,&quot;right&quot;:1.6929999589920044,&quot;top&quot;:0.84700000286102295},&quot;type&quot;:0}]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false,&quot;picture_toward&quot;:0,&quot;picture_dockside&quot;:[],&quot;fill_id&quot;:&quot;07adfc92f9a148ad9811d167e7384d57&quot;,&quot;fill_align&quot;:&quot;cm&quot;,&quot;chip_types&quot;:[&quot;picture&quot;]},{&quot;text_align&quot;:&quot;lm&quot;,&quot;text_direction&quot;:&quot;horizontal&quot;,&quot;support_big_font&quot;:false,&quot;picture_toward&quot;:0,&quot;picture_dockside&quot;:[],&quot;fill_id&quot;:&quot;1dd391698623409d8eb75585607645b5&quot;,&quot;fill_align&quot;:&quot;lm&quot;,&quot;chip_types&quot;:[&quot;header&quot;]},{&quot;text_align&quot;:&quot;lm&quot;,&quot;text_direction&quot;:&quot;horizontal&quot;,&quot;support_big_font&quot;:false,&quot;picture_toward&quot;:0,&quot;picture_dockside&quot;:[],&quot;fill_id&quot;:&quot;c3291d38a76843e2a50649562753f489&quot;,&quot;fill_align&quot;:&quot;lm&quot;,&quot;chip_types&quot;:[&quot;text&quot;]}]]"/>
  <p:tag name="KSO_WM_SLIDE_CAN_ADD_NAVIGATION" val="1"/>
  <p:tag name="KSO_WM_SLIDE_ID" val="diagram202165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16523"/>
  <p:tag name="KSO_WM_SLIDE_LAYOUT" val="a_d_f"/>
  <p:tag name="KSO_WM_SLIDE_LAYOUT_CNT" val="1_1_1"/>
  <p:tag name="KSO_WM_CHIP_XID" val="5f320bf79c36e2348c3efaf8"/>
  <p:tag name="KSO_WM_CHIP_DECFILLPROP" val="[]"/>
  <p:tag name="KSO_WM_CHIP_GROUPID" val="5f320bf79c36e2348c3efaf7"/>
  <p:tag name="KSO_WM_SLIDE_BK_DARK_LIGHT" val="1"/>
  <p:tag name="KSO_WM_SLIDE_BACKGROUND_TYPE" val="general"/>
  <p:tag name="KSO_WM_SLIDE_SUPPORT_FEATURE_TYPE" val="0"/>
  <p:tag name="KSO_WM_TEMPLATE_ASSEMBLE_XID" val="60656fa94054ed1e2fb80e98"/>
  <p:tag name="KSO_WM_TEMPLATE_ASSEMBLE_GROUPID" val="60656fa94054ed1e2fb80e9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6523_1*f*1"/>
  <p:tag name="KSO_WM_TEMPLATE_CATEGORY" val="diagram"/>
  <p:tag name="KSO_WM_TEMPLATE_INDEX" val="2021652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60"/>
  <p:tag name="KSO_WM_UNIT_SHOW_EDIT_AREA_INDICATION" val="1"/>
  <p:tag name="KSO_WM_CHIP_GROUPID" val="5e6b05596848fb12bee65ac8"/>
  <p:tag name="KSO_WM_CHIP_XID" val="5e6b05596848fb12bee65aca"/>
  <p:tag name="KSO_WM_UNIT_DEC_AREA_ID" val="1a2b70429ffd41acb53f4e5fabfd71a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4045fa50df594bd6bf72bdbed45df70a"/>
  <p:tag name="KSO_WM_UNIT_TEXT_FILL_FORE_SCHEMECOLOR_INDEX_BRIGHTNESS" val="0.25"/>
  <p:tag name="KSO_WM_UNIT_TEXT_FILL_FORE_SCHEMECOLOR_INDEX" val="13"/>
  <p:tag name="KSO_WM_UNIT_TEXT_FILL_TYPE" val="1"/>
  <p:tag name="KSO_WM_TEMPLATE_ASSEMBLE_XID" val="60656fa94054ed1e2fb80e98"/>
  <p:tag name="KSO_WM_TEMPLATE_ASSEMBLE_GROUPID" val="60656fa94054ed1e2fb80e9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BEAUTIFY_FLAG" val="#wm#"/>
  <p:tag name="KSO_WM_TEMPLATE_CATEGORY" val="diagram"/>
  <p:tag name="KSO_WM_TEMPLATE_INDEX" val="20207574"/>
  <p:tag name="KSO_WM_SLIDE_LAYOUT_INFO" val="{&quot;direction&quot;:1,&quot;id&quot;:&quot;2021-04-01T14:58:30&quot;,&quot;maxSize&quot;:{&quot;size1&quot;:32.5},&quot;minSize&quot;:{&quot;size1&quot;:32.5},&quot;normalSize&quot;:{&quot;size1&quot;:32.5},&quot;subLayout&quot;:[{&quot;id&quot;:&quot;2021-04-01T14:58:30&quot;,&quot;margin&quot;:{&quot;bottom&quot;:6.7729997634887695,&quot;left&quot;:1.6929999589920044,&quot;right&quot;:2.1170001029968262,&quot;top&quot;:5.9270000457763672},&quot;type&quot;:0},{&quot;id&quot;:&quot;2021-04-01T14:58:30&quot;,&quot;margin&quot;:{&quot;bottom&quot;:4.2329998016357422,&quot;left&quot;:0.42300000786781311,&quot;right&quot;:4.6570000648498535,&quot;top&quot;:4.2329998016357422},&quot;type&quot;:0}],&quot;type&quot;:0}"/>
  <p:tag name="KSO_WM_SLIDE_RATIO" val="1.777778"/>
  <p:tag name="KSO_WM_CHIP_INFOS" val="{&quot;layout_type&quot;:&quot;leftright&quot;,&quot;layout_feature&quot;:1,&quot;tags&quot;:{&quot;style&quot;:[&quot;商务&quot;,&quot;简约&quot;,&quot;文艺清新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CHIP_XID" val="5ed21bffdaf2e53b70be3ec4"/>
  <p:tag name="KSO_WM_CHIP_FILLPROP" val="[[{&quot;fill_id&quot;:&quot;9a355c80c5954ee09524de9ebc4c51fa&quot;,&quot;fill_align&quot;:&quot;cm&quot;,&quot;text_align&quot;:&quot;cm&quot;,&quot;text_direction&quot;:&quot;horizontal&quot;,&quot;chip_types&quot;:[&quot;header&quot;]},{&quot;fill_id&quot;:&quot;d54c11053c694c528a73c81ffd135bd4&quot;,&quot;fill_align&quot;:&quot;c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]]"/>
  <p:tag name="KSO_WM_SLIDE_ID" val="diagram20207574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40*396"/>
  <p:tag name="KSO_WM_SLIDE_POSITION" val="48*71"/>
  <p:tag name="KSO_WM_TAG_VERSION" val="1.0"/>
  <p:tag name="KSO_WM_SLIDE_LAYOUT" val="a_f"/>
  <p:tag name="KSO_WM_SLIDE_LAYOUT_CNT" val="1_1"/>
  <p:tag name="KSO_WM_CHIP_GROUPID" val="5ed745afafe44fab1839bd05"/>
  <p:tag name="KSO_WM_SLIDE_BK_DARK_LIGHT" val="1"/>
  <p:tag name="KSO_WM_SLIDE_BACKGROUND_TYPE" val="general"/>
  <p:tag name="KSO_WM_SLIDE_SUPPORT_FEATURE_TYPE" val="0"/>
  <p:tag name="KSO_WM_TEMPLATE_ASSEMBLE_XID" val="60656e6e4054ed1e2fb7f896"/>
  <p:tag name="KSO_WM_TEMPLATE_ASSEMBLE_GROUPID" val="60656e6e4054ed1e2fb7f89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7574_1*i*2"/>
  <p:tag name="KSO_WM_TEMPLATE_CATEGORY" val="diagram"/>
  <p:tag name="KSO_WM_TEMPLATE_INDEX" val="20207574"/>
  <p:tag name="KSO_WM_UNIT_LAYERLEVEL" val="1"/>
  <p:tag name="KSO_WM_TAG_VERSION" val="1.0"/>
  <p:tag name="KSO_WM_BEAUTIFY_FLAG" val="#wm#"/>
  <p:tag name="KSO_WM_UNIT_TYPE" val="i"/>
  <p:tag name="KSO_WM_UNIT_INDEX" val="2"/>
  <p:tag name="KSO_WM_UNIT_BLOCK" val="0"/>
  <p:tag name="KSO_WM_UNIT_SM_LIMIT_TYPE" val="2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UNIT_DEC_AREA_ID" val="51fc2a00958e4110a7400cf7c5fb9b10"/>
  <p:tag name="KSO_WM_CHIP_GROUPID" val="5ed745afafe44fab1839bd05"/>
  <p:tag name="KSO_WM_CHIP_XID" val="5ed21bffdaf2e53b70be3ec4"/>
  <p:tag name="KSO_WM_UNIT_LINE_FORE_SCHEMECOLOR_INDEX_BRIGHTNESS" val="-0.15"/>
  <p:tag name="KSO_WM_UNIT_LINE_FORE_SCHEMECOLOR_INDEX" val="14"/>
  <p:tag name="KSO_WM_UNIT_LINE_FILL_TYPE" val="2"/>
  <p:tag name="KSO_WM_UNIT_VALUE" val="738"/>
  <p:tag name="KSO_WM_TEMPLATE_ASSEMBLE_XID" val="60656e6e4054ed1e2fb7f896"/>
  <p:tag name="KSO_WM_TEMPLATE_ASSEMBLE_GROUPID" val="60656e6e4054ed1e2fb7f89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74_1*a*1"/>
  <p:tag name="KSO_WM_TEMPLATE_CATEGORY" val="diagram"/>
  <p:tag name="KSO_WM_TEMPLATE_INDEX" val="20207574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ac5351bde294d52a1a9e6ad08e6a60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1f69a0caef54bf784214254c4100a3a"/>
  <p:tag name="KSO_WM_UNIT_TEXT_FILL_FORE_SCHEMECOLOR_INDEX_BRIGHTNESS" val="0"/>
  <p:tag name="KSO_WM_UNIT_TEXT_FILL_FORE_SCHEMECOLOR_INDEX" val="13"/>
  <p:tag name="KSO_WM_UNIT_TEXT_FILL_TYPE" val="1"/>
  <p:tag name="KSO_WM_TEMPLATE_ASSEMBLE_XID" val="60656e6e4054ed1e2fb7f896"/>
  <p:tag name="KSO_WM_TEMPLATE_ASSEMBLE_GROUPID" val="60656e6e4054ed1e2fb7f89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74_1*f*1"/>
  <p:tag name="KSO_WM_TEMPLATE_CATEGORY" val="diagram"/>
  <p:tag name="KSO_WM_TEMPLATE_INDEX" val="2020757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5"/>
  <p:tag name="KSO_WM_UNIT_SHOW_EDIT_AREA_INDICATION" val="1"/>
  <p:tag name="KSO_WM_CHIP_GROUPID" val="5e6b05596848fb12bee65ac8"/>
  <p:tag name="KSO_WM_CHIP_XID" val="5e6b05596848fb12bee65aca"/>
  <p:tag name="KSO_WM_UNIT_DEC_AREA_ID" val="3e2be86fb4a64c0e9d1715b8bc40bc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3287027075e4569b877af43d959f318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e6e4054ed1e2fb7f896"/>
  <p:tag name="KSO_WM_TEMPLATE_ASSEMBLE_GROUPID" val="60656e6e4054ed1e2fb7f89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8、9、10、12、16、19、20、21、22、23、26、30、35、39、41、42"/>
  <p:tag name="KSO_WM_SLIDE_ID" val="custom20204543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543"/>
  <p:tag name="KSO_WM_SLIDE_LAYOUT" val="a_b"/>
  <p:tag name="KSO_WM_SLIDE_LAYOUT_CNT" val="1_1"/>
  <p:tag name="KSO_WM_SPECIAL_SOURCE" val="bdnul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工作汇报通用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43_1*a*1"/>
  <p:tag name="KSO_WM_TEMPLATE_CATEGORY" val="custom"/>
  <p:tag name="KSO_WM_TEMPLATE_INDEX" val="20204543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工作汇报通用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43_1*a*1"/>
  <p:tag name="KSO_WM_TEMPLATE_CATEGORY" val="custom"/>
  <p:tag name="KSO_WM_TEMPLATE_INDEX" val="20204543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工作汇报通用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43_1*a*1"/>
  <p:tag name="KSO_WM_TEMPLATE_CATEGORY" val="custom"/>
  <p:tag name="KSO_WM_TEMPLATE_INDEX" val="20204543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79000">
              <a:srgbClr val="0066FF"/>
            </a:gs>
            <a:gs pos="0">
              <a:srgbClr val="02E7FF"/>
            </a:gs>
          </a:gsLst>
          <a:lin ang="2700000" scaled="0"/>
        </a:gradFill>
        <a:ln>
          <a:noFill/>
        </a:ln>
      </a:spPr>
      <a:bodyPr wrap="square" rtlCol="0" anchor="ctr">
        <a:noAutofit/>
      </a:bodyPr>
      <a:lstStyle>
        <a:defPPr algn="ctr"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209</TotalTime>
  <Words>1107</Words>
  <Application>Microsoft Office PowerPoint</Application>
  <PresentationFormat>宽屏</PresentationFormat>
  <Paragraphs>149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Aa润行体 (非商业使用)</vt:lpstr>
      <vt:lpstr>阿里巴巴普惠体 M</vt:lpstr>
      <vt:lpstr>阿里巴巴普惠体 R</vt:lpstr>
      <vt:lpstr>等线 Light</vt:lpstr>
      <vt:lpstr>思源宋体 CN Heavy</vt:lpstr>
      <vt:lpstr>微软雅黑</vt:lpstr>
      <vt:lpstr>优设标题黑</vt:lpstr>
      <vt:lpstr>Arial</vt:lpstr>
      <vt:lpstr>Calibri</vt:lpstr>
      <vt:lpstr>Open Sans</vt:lpstr>
      <vt:lpstr>Wingdings</vt:lpstr>
      <vt:lpstr>第一PPT，www.1ppt.com</vt:lpstr>
      <vt:lpstr>第一PPT，www.1ppt.com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感谢您的观看和聆听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科技智能</dc:title>
  <dc:creator>第一PPT</dc:creator>
  <cp:keywords>www.1ppt.com</cp:keywords>
  <dc:description>www.1ppt.com</dc:description>
  <cp:lastModifiedBy>约 彴</cp:lastModifiedBy>
  <cp:revision>39</cp:revision>
  <dcterms:created xsi:type="dcterms:W3CDTF">2018-04-18T06:17:00Z</dcterms:created>
  <dcterms:modified xsi:type="dcterms:W3CDTF">2025-06-08T07:37:02Z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1A34C8ECB1734683803FF3AB4E726BB4_12</vt:lpwstr>
  </property>
  <property fmtid="{D5CDD505-2E9C-101B-9397-08002B2CF9AE}" pid="3" name="KSOProductBuildVer">
    <vt:lpwstr>2052-12.1.0.19302</vt:lpwstr>
  </property>
</Properties>
</file>